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8" r:id="rId2"/>
    <p:sldId id="354" r:id="rId3"/>
    <p:sldId id="355" r:id="rId4"/>
    <p:sldId id="339" r:id="rId5"/>
    <p:sldId id="340" r:id="rId6"/>
    <p:sldId id="341" r:id="rId7"/>
    <p:sldId id="349" r:id="rId8"/>
    <p:sldId id="350" r:id="rId9"/>
    <p:sldId id="351" r:id="rId10"/>
    <p:sldId id="352" r:id="rId11"/>
    <p:sldId id="353" r:id="rId12"/>
    <p:sldId id="347" r:id="rId13"/>
    <p:sldId id="348" r:id="rId14"/>
    <p:sldId id="356" r:id="rId15"/>
    <p:sldId id="345" r:id="rId16"/>
    <p:sldId id="346" r:id="rId17"/>
  </p:sldIdLst>
  <p:sldSz cx="9144000" cy="6858000" type="screen4x3"/>
  <p:notesSz cx="6662738" cy="9926638"/>
  <p:defaultTextStyle>
    <a:defPPr>
      <a:defRPr lang="da-DK"/>
    </a:defPPr>
    <a:lvl1pPr marL="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ide" id="{992832F5-EA01-48E5-B403-87E193F50680}">
          <p14:sldIdLst>
            <p14:sldId id="338"/>
            <p14:sldId id="354"/>
            <p14:sldId id="355"/>
            <p14:sldId id="339"/>
            <p14:sldId id="340"/>
            <p14:sldId id="341"/>
            <p14:sldId id="349"/>
            <p14:sldId id="350"/>
            <p14:sldId id="351"/>
            <p14:sldId id="352"/>
            <p14:sldId id="353"/>
            <p14:sldId id="347"/>
            <p14:sldId id="348"/>
            <p14:sldId id="356"/>
            <p14:sldId id="345"/>
            <p14:sldId id="346"/>
          </p14:sldIdLst>
        </p14:section>
        <p14:section name="indhold" id="{087866C3-7028-482C-8D34-6BF5363FBD7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40000"/>
    <a:srgbClr val="CC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86410" autoAdjust="0"/>
  </p:normalViewPr>
  <p:slideViewPr>
    <p:cSldViewPr>
      <p:cViewPr varScale="1">
        <p:scale>
          <a:sx n="58" d="100"/>
          <a:sy n="58" d="100"/>
        </p:scale>
        <p:origin x="1324" y="5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2048"/>
    </p:cViewPr>
  </p:sorterViewPr>
  <p:notesViewPr>
    <p:cSldViewPr>
      <p:cViewPr varScale="1">
        <p:scale>
          <a:sx n="77" d="100"/>
          <a:sy n="77" d="100"/>
        </p:scale>
        <p:origin x="2136" y="82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C0A37-819B-4FF0-9BE9-5F6EBE1D4882}" type="datetimeFigureOut">
              <a:rPr lang="da-DK" smtClean="0"/>
              <a:t>16-11-2017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4011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81EC1-0C56-43F9-9F3F-5EB6318720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563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a-DK" sz="1200"/>
            </a:lvl1pPr>
          </a:lstStyle>
          <a:p>
            <a:fld id="{724506C0-3FFE-45A5-803D-9F4FC5464A70}" type="datetimeFigureOut">
              <a:t>16-11-2017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a-DK"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428584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a-DK" sz="1200"/>
            </a:lvl1pPr>
          </a:lstStyle>
          <a:p>
            <a:fld id="{F8646707-6BBD-41A9-B4DF-0C76A73A2D2A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75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a-DK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15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32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9872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732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6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47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53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7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 + elever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55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 + elever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26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 + elever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68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87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805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bjørn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440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da-DK" cap="all" baseline="0">
                <a:latin typeface="Calibri" panose="020F0502020204030204" pitchFamily="34" charset="0"/>
              </a:defRPr>
            </a:lvl1pPr>
          </a:lstStyle>
          <a:p>
            <a:pPr eaLnBrk="1" latinLnBrk="0" hangingPunct="1"/>
            <a:r>
              <a:rPr kumimoji="0" lang="da-DK" dirty="0" err="1"/>
              <a:t>Rysensteen</a:t>
            </a:r>
            <a:r>
              <a:rPr kumimoji="0" lang="da-DK" dirty="0"/>
              <a:t> Gymnasium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216347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da-DK" sz="1600" baseline="0">
                <a:solidFill>
                  <a:schemeClr val="tx1"/>
                </a:solidFill>
                <a:latin typeface="+mj-lt"/>
              </a:defRPr>
            </a:lvl1pPr>
            <a:lvl2pPr marL="4572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da-DK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da-DK" dirty="0"/>
              <a:t>Klik for at redigere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16-11-2017</a:t>
            </a:fld>
            <a:endParaRPr kumimoji="0"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‹nr.›</a:t>
            </a:fld>
            <a:endParaRPr kumimoji="0"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" y="4509834"/>
            <a:ext cx="9132205" cy="101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2472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da-DK" sz="2800">
                <a:latin typeface="+mj-lt"/>
              </a:defRPr>
            </a:lvl1pPr>
          </a:lstStyle>
          <a:p>
            <a:pPr eaLnBrk="1" latinLnBrk="0" hangingPunct="1"/>
            <a:r>
              <a:rPr lang="da-DK" dirty="0"/>
              <a:t>Klik for at redigere i master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Char char="•"/>
              <a:defRPr kumimoji="0" lang="da-DK" sz="2000" baseline="0">
                <a:latin typeface="+mn-lt"/>
              </a:defRPr>
            </a:lvl1pPr>
            <a:lvl2pPr marL="685800" indent="-3429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 kumimoji="0" lang="da-DK" sz="2000">
                <a:latin typeface="+mn-lt"/>
              </a:defRPr>
            </a:lvl2pPr>
            <a:lvl3pPr marL="1257300" indent="-342900" eaLnBrk="1" latinLnBrk="0" hangingPunct="1">
              <a:buFont typeface="Arial" panose="020B0604020202020204" pitchFamily="34" charset="0"/>
              <a:buChar char="•"/>
              <a:defRPr kumimoji="0" lang="da-DK" sz="2000">
                <a:latin typeface="+mn-lt"/>
              </a:defRPr>
            </a:lvl3pPr>
            <a:lvl4pPr marL="1714500" indent="-342900" eaLnBrk="1" latinLnBrk="0" hangingPunct="1">
              <a:buFont typeface="Arial" panose="020B0604020202020204" pitchFamily="34" charset="0"/>
              <a:buChar char="•"/>
              <a:defRPr kumimoji="0" lang="da-DK" sz="2000">
                <a:latin typeface="+mn-lt"/>
              </a:defRPr>
            </a:lvl4pPr>
            <a:lvl5pPr marL="2171700" indent="-342900" eaLnBrk="1" latinLnBrk="0" hangingPunct="1">
              <a:buFont typeface="Arial" panose="020B0604020202020204" pitchFamily="34" charset="0"/>
              <a:buChar char="•"/>
              <a:defRPr kumimoji="0" lang="da-DK" sz="2000">
                <a:latin typeface="+mn-lt"/>
              </a:defRPr>
            </a:lvl5pPr>
          </a:lstStyle>
          <a:p>
            <a:pPr lvl="0" eaLnBrk="1" latinLnBrk="0" hangingPunct="1"/>
            <a:r>
              <a:rPr lang="da-DK" dirty="0"/>
              <a:t>Klik for at redigere i master</a:t>
            </a:r>
          </a:p>
          <a:p>
            <a:pPr lvl="2" eaLnBrk="1" latinLnBrk="0" hangingPunct="1"/>
            <a:r>
              <a:rPr lang="da-DK" dirty="0"/>
              <a:t>2. niveau</a:t>
            </a:r>
          </a:p>
          <a:p>
            <a:pPr lvl="3" eaLnBrk="1" latinLnBrk="0" hangingPunct="1"/>
            <a:r>
              <a:rPr lang="da-DK" dirty="0"/>
              <a:t>3. niveau</a:t>
            </a:r>
          </a:p>
          <a:p>
            <a:pPr lvl="4" eaLnBrk="1" latinLnBrk="0" hangingPunct="1"/>
            <a:r>
              <a:rPr lang="da-DK" dirty="0"/>
              <a:t>4.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16-11-2017</a:t>
            </a:fld>
            <a:endParaRPr kumimoji="0"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‹nr.›</a:t>
            </a:fld>
            <a:endParaRPr kumimoji="0"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14400"/>
          </a:xfrm>
        </p:spPr>
        <p:txBody>
          <a:bodyPr anchor="t">
            <a:normAutofit/>
          </a:bodyPr>
          <a:lstStyle>
            <a:lvl1pPr eaLnBrk="1" latinLnBrk="0" hangingPunct="1">
              <a:defRPr kumimoji="0" lang="da-DK" sz="2800"/>
            </a:lvl1pPr>
          </a:lstStyle>
          <a:p>
            <a:pPr eaLnBrk="1" latinLnBrk="0" hangingPunct="1"/>
            <a:r>
              <a:rPr lang="da-DK" dirty="0"/>
              <a:t>Klik for at redigere i master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16-11-2017</a:t>
            </a:fld>
            <a:endParaRPr kumimoji="0"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‹nr.›</a:t>
            </a:fld>
            <a:endParaRPr kumimoji="0"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644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da-DK" dirty="0"/>
              <a:t>Klik for at redigere i master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299989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da-DK" dirty="0"/>
              <a:t>Klik for at redigere i master</a:t>
            </a:r>
          </a:p>
          <a:p>
            <a:pPr lvl="1" eaLnBrk="1" latinLnBrk="0" hangingPunct="1"/>
            <a:r>
              <a:rPr kumimoji="0" lang="da-DK" dirty="0"/>
              <a:t>Andet niveau</a:t>
            </a:r>
          </a:p>
          <a:p>
            <a:pPr lvl="2" eaLnBrk="1" latinLnBrk="0" hangingPunct="1"/>
            <a:r>
              <a:rPr kumimoji="0" lang="da-DK" dirty="0"/>
              <a:t>Tredje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da-D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16-11-2017</a:t>
            </a:fld>
            <a:endParaRPr kumimoji="0"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da-D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da-DK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‹nr.›</a:t>
            </a:fld>
            <a:endParaRPr kumimoji="0"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" y="-31243"/>
            <a:ext cx="9132205" cy="1014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kumimoji="0" lang="da-DK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a-DK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a-DK"/>
      </a:defPPr>
      <a:lvl1pPr marL="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a-DK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altLang="da-DK" sz="3600" dirty="0">
                <a:latin typeface="Arial" panose="020B0604020202020204" pitchFamily="34" charset="0"/>
              </a:rPr>
              <a:t>CMU-konference 2017   </a:t>
            </a:r>
            <a:br>
              <a:rPr lang="da-DK" altLang="da-DK" sz="4000" dirty="0">
                <a:latin typeface="Arial" panose="020B0604020202020204" pitchFamily="34" charset="0"/>
              </a:rPr>
            </a:br>
            <a:r>
              <a:rPr lang="da-DK" altLang="da-DK" sz="3600" dirty="0">
                <a:latin typeface="Arial" panose="020B0604020202020204" pitchFamily="34" charset="0"/>
              </a:rPr>
              <a:t>Afsluttende projekter</a:t>
            </a:r>
            <a:endParaRPr lang="da-D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4742" y="2564904"/>
            <a:ext cx="8229600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altLang="da-DK" sz="2800" b="1" dirty="0"/>
              <a:t>Bjørn Grøn, </a:t>
            </a:r>
            <a:r>
              <a:rPr lang="da-DK" altLang="da-DK" sz="3200" b="1" dirty="0">
                <a:latin typeface="Calibri,Bold"/>
              </a:rPr>
              <a:t>p</a:t>
            </a:r>
            <a:r>
              <a:rPr lang="da-DK" sz="3200" b="1" dirty="0">
                <a:latin typeface="Calibri,Bold"/>
              </a:rPr>
              <a:t>rojekt: </a:t>
            </a:r>
          </a:p>
          <a:p>
            <a:pPr marL="0" indent="0">
              <a:buNone/>
            </a:pPr>
            <a:endParaRPr lang="da-DK" sz="3200" b="1" dirty="0">
              <a:latin typeface="Calibri,Bold"/>
            </a:endParaRPr>
          </a:p>
          <a:p>
            <a:pPr marL="0" indent="0" algn="ctr">
              <a:buNone/>
            </a:pPr>
            <a:r>
              <a:rPr lang="da-DK" sz="3200" b="1" dirty="0">
                <a:solidFill>
                  <a:srgbClr val="FF0000"/>
                </a:solidFill>
                <a:latin typeface="Calibri,Bold"/>
              </a:rPr>
              <a:t>Kurvers og fladers krumning – </a:t>
            </a:r>
          </a:p>
          <a:p>
            <a:pPr marL="0" indent="0" algn="ctr">
              <a:buNone/>
            </a:pPr>
            <a:r>
              <a:rPr lang="da-DK" sz="3200" b="1" dirty="0">
                <a:solidFill>
                  <a:srgbClr val="FF0000"/>
                </a:solidFill>
                <a:latin typeface="Calibri,Bold"/>
              </a:rPr>
              <a:t>med udforskning af minimalflader</a:t>
            </a:r>
            <a:endParaRPr lang="da-DK" altLang="da-DK" sz="3200" b="1" dirty="0">
              <a:solidFill>
                <a:srgbClr val="FF0000"/>
              </a:solidFill>
            </a:endParaRP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AE5CEBF-6A9B-4FE4-A0F4-602BA5B38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1527745" cy="150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057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04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8BC0A9F-DB5D-489C-BC17-85568B67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2" y="2071681"/>
            <a:ext cx="1830825" cy="3690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64452E3-D4C7-4E0D-9509-F888A683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37" y="2440748"/>
            <a:ext cx="3337200" cy="61703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B499695-08D3-4E68-AA14-F77E837A5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52" y="3080188"/>
            <a:ext cx="6187726" cy="47286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798C2F1-DC79-44FF-8DCD-EFF2C5B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15" y="3575462"/>
            <a:ext cx="8644276" cy="30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8512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04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9D46B35-7A19-4059-9C62-5E7EF47B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2" y="2342586"/>
            <a:ext cx="8574751" cy="4209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9A74CBF-0B25-4815-AE37-1BBFF5AEB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734053"/>
            <a:ext cx="7207426" cy="20414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6EB567B-213C-4C92-A6DC-A78B532AD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00" y="4923793"/>
            <a:ext cx="8690626" cy="18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510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04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Inspirationen: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Filmprojektet – 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se </a:t>
            </a:r>
            <a:r>
              <a:rPr lang="da-DK" sz="2400" dirty="0">
                <a:solidFill>
                  <a:srgbClr val="0070C0"/>
                </a:solidFill>
              </a:rPr>
              <a:t>10 danske matematikere – 10 matematiske fortællinger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Besøget i Boston – Hvad arbejder Tobias Colding med?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”</a:t>
            </a:r>
            <a:r>
              <a:rPr lang="da-DK" sz="2400" i="1" dirty="0"/>
              <a:t>Maples vidunderlige muligheder</a:t>
            </a:r>
            <a:r>
              <a:rPr lang="da-DK" sz="2400" dirty="0"/>
              <a:t>” (frit efter Napier)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b="1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Styring</a:t>
            </a:r>
            <a:r>
              <a:rPr lang="da-DK" sz="2400" dirty="0"/>
              <a:t>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Langt forløb – didaktisk spiral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Mundtlige eksamensspørgsmål – </a:t>
            </a:r>
            <a:r>
              <a:rPr lang="da-DK" sz="2400" dirty="0">
                <a:solidFill>
                  <a:srgbClr val="0070C0"/>
                </a:solidFill>
              </a:rPr>
              <a:t>se summarisk og udfoldet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Langt repetitionsforløb – 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ingen drukner, eleverne finder deres niveau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6965937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3650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Evaluering?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”Forsøg går altid godt”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Kan det måles? – </a:t>
            </a:r>
            <a:r>
              <a:rPr lang="da-DK" sz="2400" dirty="0">
                <a:solidFill>
                  <a:srgbClr val="FF0000"/>
                </a:solidFill>
              </a:rPr>
              <a:t>Variabelkontrol</a:t>
            </a:r>
            <a:r>
              <a:rPr lang="da-DK" sz="2400" dirty="0"/>
              <a:t>!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Dedikerede lærere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Projektorienteret undervisning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Eksperimenterende forløb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Den store variation, de mange besøg – </a:t>
            </a:r>
            <a:r>
              <a:rPr lang="da-DK" sz="2400" b="1" dirty="0">
                <a:solidFill>
                  <a:srgbClr val="FF0000"/>
                </a:solidFill>
              </a:rPr>
              <a:t>mange roser til DTU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 err="1">
                <a:solidFill>
                  <a:srgbClr val="FF0000"/>
                </a:solidFill>
              </a:rPr>
              <a:t>Repetionsfasen</a:t>
            </a:r>
            <a:r>
              <a:rPr lang="da-DK" sz="2400" dirty="0"/>
              <a:t> – elevernes </a:t>
            </a:r>
            <a:r>
              <a:rPr lang="da-DK" sz="2400" dirty="0" err="1"/>
              <a:t>aha-oplevelser</a:t>
            </a:r>
            <a:r>
              <a:rPr lang="da-DK" sz="2400" dirty="0"/>
              <a:t> - </a:t>
            </a:r>
            <a:r>
              <a:rPr lang="da-DK" sz="2400" dirty="0">
                <a:solidFill>
                  <a:srgbClr val="0070C0"/>
                </a:solidFill>
              </a:rPr>
              <a:t>eksperimentere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Desværre ikke mundtlig prøve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Maple og projektet: Sine qua non</a:t>
            </a:r>
          </a:p>
        </p:txBody>
      </p:sp>
    </p:spTree>
    <p:extLst>
      <p:ext uri="{BB962C8B-B14F-4D97-AF65-F5344CB8AC3E}">
        <p14:creationId xmlns:p14="http://schemas.microsoft.com/office/powerpoint/2010/main" val="24555094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36504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800" b="1" dirty="0"/>
              <a:t>Sammenfatning </a:t>
            </a:r>
            <a:r>
              <a:rPr lang="da-DK" b="1" dirty="0"/>
              <a:t>(”…” betyder: med tilnærmelse</a:t>
            </a:r>
            <a:r>
              <a:rPr lang="da-DK" sz="2800" b="1" dirty="0"/>
              <a:t>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Projektorienteret undervisning ”til grænsen”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Ikke vente med supplerende stof til efter kernestoffet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Styre </a:t>
            </a:r>
            <a:r>
              <a:rPr lang="da-DK" sz="2400" b="1" dirty="0" err="1"/>
              <a:t>vha</a:t>
            </a:r>
            <a:r>
              <a:rPr lang="da-DK" sz="2400" b="1" dirty="0"/>
              <a:t> mundtlige eksamensspørgsmål</a:t>
            </a:r>
          </a:p>
          <a:p>
            <a:pPr marL="3429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- også de knap så stærke har muligheder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Værktøjer fra dag 1 – og ”hver dag”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Starte ”altid” med eksperimenterende forløb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”Alle sætninger bevises” til sidst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Langt repetitionsforløb hvor ”alt bliver oplyst”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Sæt overlæggeren højt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Samarbejd med universiteter, virksomheder, aftagere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b="1" dirty="0"/>
              <a:t>Gør eleverne stolte af hvem de er, fagligt set.</a:t>
            </a:r>
          </a:p>
        </p:txBody>
      </p:sp>
    </p:spTree>
    <p:extLst>
      <p:ext uri="{BB962C8B-B14F-4D97-AF65-F5344CB8AC3E}">
        <p14:creationId xmlns:p14="http://schemas.microsoft.com/office/powerpoint/2010/main" val="242732527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Delmål (1)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Etablere de trigonometriske funktioner, sin og cos som funktioner af en reel variabel, at lære at differentiere dem og håndtere grafer for harmoniske svingninger. (</a:t>
            </a:r>
            <a:r>
              <a:rPr lang="da-DK" dirty="0" err="1"/>
              <a:t>Mapleark</a:t>
            </a:r>
            <a:r>
              <a:rPr lang="da-DK" dirty="0"/>
              <a:t>)</a:t>
            </a:r>
          </a:p>
          <a:p>
            <a:r>
              <a:rPr lang="da-DK" dirty="0"/>
              <a:t>Eksperimentere med de grafiske forløb af summer af sinus-.funktioner samt sinus-svingninger  i </a:t>
            </a:r>
            <a:r>
              <a:rPr lang="da-DK" dirty="0" err="1"/>
              <a:t>2d</a:t>
            </a:r>
            <a:r>
              <a:rPr lang="da-DK" dirty="0"/>
              <a:t> (</a:t>
            </a:r>
            <a:r>
              <a:rPr lang="da-DK" dirty="0" err="1"/>
              <a:t>Mapleark</a:t>
            </a:r>
            <a:r>
              <a:rPr lang="da-DK" dirty="0"/>
              <a:t>)</a:t>
            </a:r>
          </a:p>
          <a:p>
            <a:r>
              <a:rPr lang="da-DK" dirty="0"/>
              <a:t>Eksperimentere med grafiske repræsentationer af funktioner af to variable. (</a:t>
            </a:r>
            <a:r>
              <a:rPr lang="da-DK" dirty="0" err="1"/>
              <a:t>Mapleark</a:t>
            </a:r>
            <a:r>
              <a:rPr lang="da-DK" dirty="0"/>
              <a:t> og forberedelsesmaterialet)</a:t>
            </a:r>
          </a:p>
          <a:p>
            <a:r>
              <a:rPr lang="da-DK" dirty="0"/>
              <a:t>Studere den anden aflededes betydning for grafiske forløb af funktioner af en variabel. (A-bogens kapitel 2)</a:t>
            </a:r>
          </a:p>
          <a:p>
            <a:r>
              <a:rPr lang="da-DK" dirty="0"/>
              <a:t>Snitkurver, snitgrafer og niveaukurver (</a:t>
            </a:r>
            <a:r>
              <a:rPr lang="da-DK" dirty="0" err="1"/>
              <a:t>Mapleark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09868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Delmål 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Partielle afledede og stationære punkter (</a:t>
            </a:r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Mapleark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 og forberedelsesmaterialet)</a:t>
            </a:r>
          </a:p>
          <a:p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Vektorfunktioner, parameterkurver og deres afledede funktioner – traditionelle grafer som parameterkurver (</a:t>
            </a:r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Mapleark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 og forberedelsesmaterialet)</a:t>
            </a:r>
          </a:p>
          <a:p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Formlen, der måler krumning af en banekurve, samt oversættelse af denne til krumning af traditionelle grafer – krumning, krumningscirkel, krumningsradius (formlerne foræres)</a:t>
            </a:r>
          </a:p>
          <a:p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Krumning af snitgrafer – </a:t>
            </a:r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maks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 og min for krumning – middelkrumning (projektmaterialer)L</a:t>
            </a:r>
          </a:p>
          <a:p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Eksempler på minimalflader – beregninger på minimalflader</a:t>
            </a:r>
          </a:p>
          <a:p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Spacecurves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vindelkurver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 og vindelflader (</a:t>
            </a:r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helix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 og helikoide)</a:t>
            </a:r>
          </a:p>
          <a:p>
            <a:r>
              <a:rPr lang="da-DK" sz="3500" dirty="0" err="1">
                <a:latin typeface="Arial" panose="020B0604020202020204" pitchFamily="34" charset="0"/>
                <a:cs typeface="Arial" panose="020B0604020202020204" pitchFamily="34" charset="0"/>
              </a:rPr>
              <a:t>3g</a:t>
            </a:r>
            <a:r>
              <a:rPr lang="da-DK" sz="3500" dirty="0">
                <a:latin typeface="Arial" panose="020B0604020202020204" pitchFamily="34" charset="0"/>
                <a:cs typeface="Arial" panose="020B0604020202020204" pitchFamily="34" charset="0"/>
              </a:rPr>
              <a:t>: Middelkrumningen udtrykt gennem (partielle differentialligninger (projektmaterialer)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97021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84742" y="1988840"/>
            <a:ext cx="8229600" cy="4320480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Overordnet målsætning på skolen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Styrke mat og science på Rysensteen  - (</a:t>
            </a:r>
            <a:r>
              <a:rPr lang="da-DK" sz="2400" i="1" dirty="0">
                <a:solidFill>
                  <a:srgbClr val="0070C0"/>
                </a:solidFill>
              </a:rPr>
              <a:t>se projektoversigt</a:t>
            </a:r>
            <a:r>
              <a:rPr lang="da-DK" sz="2400" dirty="0"/>
              <a:t>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Skifte til Maple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2400" b="1" dirty="0"/>
              <a:t>Overordnet målsætning for min egen undervisning: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Afprøve en række af de </a:t>
            </a:r>
            <a:r>
              <a:rPr lang="da-DK" sz="2400" dirty="0">
                <a:solidFill>
                  <a:srgbClr val="FF0000"/>
                </a:solidFill>
              </a:rPr>
              <a:t>projekter vi har i lærebogssystemet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Inddrage </a:t>
            </a:r>
            <a:r>
              <a:rPr lang="da-DK" sz="2400" dirty="0">
                <a:solidFill>
                  <a:srgbClr val="FF0000"/>
                </a:solidFill>
              </a:rPr>
              <a:t>film og projektmaterialer </a:t>
            </a:r>
            <a:r>
              <a:rPr lang="da-DK" sz="2400" dirty="0"/>
              <a:t>fra serien </a:t>
            </a:r>
            <a:r>
              <a:rPr lang="da-DK" sz="2400" i="1" dirty="0"/>
              <a:t>10 danske matematikere – 10 matematiske fortællinger</a:t>
            </a:r>
            <a:r>
              <a:rPr lang="da-DK" sz="2400" dirty="0"/>
              <a:t> i undervisningen</a:t>
            </a:r>
            <a:endParaRPr lang="da-DK" sz="2400" i="1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da-DK" sz="2400" dirty="0"/>
              <a:t>Afprøve </a:t>
            </a:r>
            <a:r>
              <a:rPr lang="da-DK" sz="2400" dirty="0">
                <a:solidFill>
                  <a:srgbClr val="FF0000"/>
                </a:solidFill>
              </a:rPr>
              <a:t>eksperimenterende forløb</a:t>
            </a:r>
            <a:r>
              <a:rPr lang="da-DK" sz="2400" dirty="0"/>
              <a:t>, hvor ”kronologien” vendes på hovedet, og hvor billedet: ”</a:t>
            </a:r>
            <a:r>
              <a:rPr lang="da-DK" sz="2400" i="1" dirty="0"/>
              <a:t>man skal kravle, før man kan gå</a:t>
            </a:r>
            <a:r>
              <a:rPr lang="da-DK" sz="2400" dirty="0"/>
              <a:t>” erstattes af : ”</a:t>
            </a:r>
            <a:r>
              <a:rPr lang="da-DK" sz="2400" i="1" dirty="0"/>
              <a:t>man lærer at svømme ved at blive kastet ud i det</a:t>
            </a:r>
            <a:r>
              <a:rPr lang="da-DK" sz="2400" dirty="0"/>
              <a:t>” (men husk redningskransen – ingen drukner!)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9276717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1093184"/>
            <a:ext cx="8229600" cy="679632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Mål med </a:t>
            </a: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Mapleprojektet</a:t>
            </a: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82453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a-DK" sz="2400" b="1" dirty="0"/>
              <a:t>Generelt</a:t>
            </a:r>
            <a:r>
              <a:rPr lang="da-DK" sz="2400" dirty="0"/>
              <a:t>: At kunne håndtere kurver og flader i </a:t>
            </a:r>
            <a:r>
              <a:rPr lang="da-DK" sz="2400" dirty="0" err="1"/>
              <a:t>2d</a:t>
            </a:r>
            <a:r>
              <a:rPr lang="da-DK" sz="2400" dirty="0"/>
              <a:t> og </a:t>
            </a:r>
            <a:r>
              <a:rPr lang="da-DK" sz="2400" dirty="0" err="1"/>
              <a:t>3d</a:t>
            </a:r>
            <a:r>
              <a:rPr lang="da-DK" sz="2400" dirty="0"/>
              <a:t> som grafiske repræsentationer af formeludtryk, dels som funktioner af en og to variable, dels som parameterfremstillinger.</a:t>
            </a:r>
          </a:p>
          <a:p>
            <a:pPr marL="0" lvl="0" indent="0">
              <a:buNone/>
            </a:pPr>
            <a:r>
              <a:rPr lang="da-DK" sz="2400" b="1" dirty="0"/>
              <a:t>Specielt: </a:t>
            </a:r>
            <a:r>
              <a:rPr lang="da-DK" sz="2400" dirty="0"/>
              <a:t>At kunne anvende differentialregning til at karakterisere stationære punkter og krumningsforhold for kurver og flader.</a:t>
            </a:r>
          </a:p>
          <a:p>
            <a:pPr marL="0" lvl="0" indent="0">
              <a:buNone/>
            </a:pPr>
            <a:r>
              <a:rPr lang="da-DK" sz="2400" b="1" dirty="0"/>
              <a:t>Perspektiv</a:t>
            </a:r>
            <a:r>
              <a:rPr lang="da-DK" sz="2400" dirty="0"/>
              <a:t>: At åbne for en indsigt i hvad minimalflader og flader med konstant middelkrumning er.</a:t>
            </a:r>
          </a:p>
          <a:p>
            <a:pPr lvl="1"/>
            <a:r>
              <a:rPr lang="da-DK" sz="2400" i="1" dirty="0"/>
              <a:t>Bagerst er en detaljering af denne målsætning</a:t>
            </a:r>
          </a:p>
          <a:p>
            <a:pPr marL="0" lv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86166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b="1" dirty="0"/>
              <a:t>Science og innovation -  De røde tråde</a:t>
            </a:r>
            <a:br>
              <a:rPr lang="da-DK" sz="3600" b="1" dirty="0"/>
            </a:br>
            <a:r>
              <a:rPr lang="da-DK" sz="3600" b="1" dirty="0"/>
              <a:t>Eksempler: Udforskning af rummet</a:t>
            </a:r>
            <a:br>
              <a:rPr lang="da-DK" sz="3600" b="1" dirty="0"/>
            </a:br>
            <a:endParaRPr 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6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September:                                                   Januar: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Fra Big Bang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til liv i universet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						Rosettamissionen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						Foredrag hos os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						Besøg på </a:t>
            </a:r>
            <a:r>
              <a:rPr lang="da-D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Terma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 i 2.g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2.g</a:t>
            </a: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 science konkurrence: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Projekt Mars mission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8726"/>
            <a:ext cx="2476500" cy="666750"/>
          </a:xfrm>
          <a:prstGeom prst="rect">
            <a:avLst/>
          </a:prstGeom>
        </p:spPr>
      </p:pic>
      <p:pic>
        <p:nvPicPr>
          <p:cNvPr id="7" name="Billed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32" y="4140161"/>
            <a:ext cx="1247736" cy="4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2359"/>
            <a:ext cx="2015173" cy="12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dsholder til indhold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2292231"/>
            <a:ext cx="1810544" cy="184793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624" y="6203822"/>
            <a:ext cx="4872769" cy="41746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2595305" cy="17302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7" y="4293096"/>
            <a:ext cx="2375076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907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b="1" dirty="0"/>
              <a:t>Science og innovation -  De røde tråde</a:t>
            </a:r>
            <a:br>
              <a:rPr lang="da-DK" sz="3600" b="1" dirty="0"/>
            </a:br>
            <a:r>
              <a:rPr lang="da-DK" sz="3600" b="1" dirty="0"/>
              <a:t>Eksempler: Kommunikation og datasikkerhed</a:t>
            </a:r>
            <a:br>
              <a:rPr lang="da-DK" sz="3600" b="1" dirty="0"/>
            </a:br>
            <a:endParaRPr 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6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Kryptologi-projekt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ekstern foredragsholder </a:t>
            </a:r>
            <a:r>
              <a:rPr lang="da-DK" sz="1800" dirty="0"/>
              <a:t>Peter Landrock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/>
              <a:t>For 1.g  - og  for 3.g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charset="0"/>
              </a:rPr>
              <a:t>Robotter og mennesker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charset="0"/>
              </a:rPr>
              <a:t>(AT 2 – i perioden </a:t>
            </a:r>
            <a:r>
              <a:rPr lang="da-DK" sz="1800" b="1" dirty="0" err="1">
                <a:latin typeface="Arial" charset="0"/>
              </a:rPr>
              <a:t>okt-dec</a:t>
            </a:r>
            <a:r>
              <a:rPr lang="da-DK" sz="1800" b="1" dirty="0">
                <a:latin typeface="Arial" charset="0"/>
              </a:rPr>
              <a:t>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/>
              <a:t>Programmering med Lego Mindstorm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/>
              <a:t>Inddragelse af repræsentanter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/>
              <a:t>for robot-firma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Innovationsforløb – den gode skole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(AT-4 – maj-juni) 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Scienceklasserne arbejder med programmering: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Udformning af små undervisningsforløb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henvendt til 9.klasse elever, eller destinationsskolerne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dirty="0"/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1800" dirty="0"/>
          </a:p>
        </p:txBody>
      </p:sp>
      <p:pic>
        <p:nvPicPr>
          <p:cNvPr id="4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86" y="2189506"/>
            <a:ext cx="3571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68" y="4176847"/>
            <a:ext cx="1381530" cy="73740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5282144"/>
            <a:ext cx="1449337" cy="61249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67" y="3062422"/>
            <a:ext cx="2392155" cy="180368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5184"/>
            <a:ext cx="2281092" cy="15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3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b="1" dirty="0"/>
              <a:t>Science og innovation -  De røde tråde</a:t>
            </a:r>
            <a:br>
              <a:rPr lang="da-DK" sz="3600" b="1" dirty="0"/>
            </a:br>
            <a:r>
              <a:rPr lang="da-DK" sz="3600" b="1" dirty="0"/>
              <a:t>Eksempler: Energi, klima og ressourcer</a:t>
            </a:r>
            <a:br>
              <a:rPr lang="da-DK" sz="3600" b="1" dirty="0"/>
            </a:br>
            <a:endParaRPr lang="da-DK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36504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Grænser for vækst?                                              </a:t>
            </a: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Sciencedag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MIT: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Fokus på vindenergi og klima(2.-</a:t>
            </a:r>
            <a:r>
              <a:rPr lang="da-DK" b="1" dirty="0" err="1">
                <a:latin typeface="Arial" panose="020B0604020202020204" pitchFamily="34" charset="0"/>
                <a:cs typeface="Arial" panose="020B0604020202020204" pitchFamily="34" charset="0"/>
              </a:rPr>
              <a:t>3.g</a:t>
            </a: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(AT-6: Globale udfordringer)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-"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Foredragsholder fra Vestas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-"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Samarbejde med DTU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da-DK" b="1" dirty="0">
                <a:latin typeface="Arial" panose="020B0604020202020204" pitchFamily="34" charset="0"/>
                <a:cs typeface="Arial" panose="020B0604020202020204" pitchFamily="34" charset="0"/>
              </a:rPr>
              <a:t>Besøge MIT, Boston</a:t>
            </a:r>
          </a:p>
        </p:txBody>
      </p:sp>
      <p:pic>
        <p:nvPicPr>
          <p:cNvPr id="8" name="Billede 7" descr="ressourc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40784"/>
            <a:ext cx="1409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6760" y="2971240"/>
            <a:ext cx="1995923" cy="1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86" y="2564904"/>
            <a:ext cx="99419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13176"/>
            <a:ext cx="3664999" cy="1385923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51" y="2636912"/>
            <a:ext cx="2777453" cy="18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40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04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163302B-81B1-46FF-9841-7687656C6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9" y="2660223"/>
            <a:ext cx="3244500" cy="4152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5FE2136-C412-41C9-B115-CB5115606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117888"/>
            <a:ext cx="2410200" cy="40366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00D94E6-918B-4516-9BB6-5AEB33A1A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741" y="3564020"/>
            <a:ext cx="5585176" cy="156276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E070CAE-8109-485B-A19C-BA80E25AD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918" y="5169252"/>
            <a:ext cx="7647751" cy="14878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B8E967D-4A3C-46E8-8FC8-748AFC042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113365"/>
            <a:ext cx="5840101" cy="5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6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04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B2CC923-17D4-4104-B746-7780FA765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89098"/>
            <a:ext cx="4426425" cy="3633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FCD7C0F-56D3-45E9-9A42-484FC1F94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211" y="2241947"/>
            <a:ext cx="3638475" cy="320626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F68A4A3-58DF-4627-BCEE-12B06BA52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945" y="5805264"/>
            <a:ext cx="5677876" cy="7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5088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3 årigt projekt: Kurvers og fladers krumning </a:t>
            </a:r>
            <a:b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– med udforskning af minimalflader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04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da-DK" sz="2400" dirty="0"/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da-DK" sz="24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91AFC9-B976-4D89-B8E8-216D36FCE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76872"/>
            <a:ext cx="4681351" cy="4209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8A8F869-995A-4ABD-90DB-2A31071F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06" y="4509120"/>
            <a:ext cx="2096375" cy="210287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4EA65FE-D043-44EF-8DDF-F92702D7C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72" y="3105238"/>
            <a:ext cx="5446126" cy="181073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18C4C2C-A5D4-4FB3-ABF2-CB82D43AB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39" y="5271847"/>
            <a:ext cx="5469301" cy="106683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8ED248A-7A71-4900-A83B-175009DD8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572" y="2157450"/>
            <a:ext cx="2273347" cy="2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523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apport over projektstat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816</Words>
  <Application>Microsoft Office PowerPoint</Application>
  <PresentationFormat>Skærmshow (4:3)</PresentationFormat>
  <Paragraphs>149</Paragraphs>
  <Slides>16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Calibri,Bold</vt:lpstr>
      <vt:lpstr>Rapport over projektstatus</vt:lpstr>
      <vt:lpstr>CMU-konference 2017    Afsluttende projekter</vt:lpstr>
      <vt:lpstr>3 årigt projekt: Kurvers og fladers krumning  – med udforskning af minimalflader</vt:lpstr>
      <vt:lpstr>Mål med Mapleprojektet</vt:lpstr>
      <vt:lpstr>Science og innovation -  De røde tråde Eksempler: Udforskning af rummet </vt:lpstr>
      <vt:lpstr>Science og innovation -  De røde tråde Eksempler: Kommunikation og datasikkerhed </vt:lpstr>
      <vt:lpstr>Science og innovation -  De røde tråde Eksempler: Energi, klima og ressourcer </vt:lpstr>
      <vt:lpstr>3 årigt projekt: Kurvers og fladers krumning  – med udforskning af minimalflader</vt:lpstr>
      <vt:lpstr>3 årigt projekt: Kurvers og fladers krumning  – med udforskning af minimalflader</vt:lpstr>
      <vt:lpstr>3 årigt projekt: Kurvers og fladers krumning  – med udforskning af minimalflader</vt:lpstr>
      <vt:lpstr>3 årigt projekt: Kurvers og fladers krumning  – med udforskning af minimalflader</vt:lpstr>
      <vt:lpstr>3 årigt projekt: Kurvers og fladers krumning  – med udforskning af minimalflader</vt:lpstr>
      <vt:lpstr>3 årigt projekt: Kurvers og fladers krumning  – med udforskning af minimalflader</vt:lpstr>
      <vt:lpstr>3 årigt projekt: Kurvers og fladers krumning  – med udforskning af minimalflader</vt:lpstr>
      <vt:lpstr>3 årigt projekt: Kurvers og fladers krumning  – med udforskning af minimalflader</vt:lpstr>
      <vt:lpstr>Delmål (1)</vt:lpstr>
      <vt:lpstr>Delmål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2014-01-17T14:04:43Z</dcterms:created>
  <dcterms:modified xsi:type="dcterms:W3CDTF">2017-11-16T08:41:17Z</dcterms:modified>
</cp:coreProperties>
</file>