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70" r:id="rId2"/>
    <p:sldId id="257" r:id="rId3"/>
    <p:sldId id="258" r:id="rId4"/>
    <p:sldId id="265" r:id="rId5"/>
    <p:sldId id="267" r:id="rId6"/>
    <p:sldId id="263" r:id="rId7"/>
    <p:sldId id="269" r:id="rId8"/>
    <p:sldId id="274" r:id="rId9"/>
    <p:sldId id="271" r:id="rId10"/>
    <p:sldId id="272" r:id="rId11"/>
    <p:sldId id="259" r:id="rId12"/>
    <p:sldId id="260" r:id="rId13"/>
    <p:sldId id="262" r:id="rId14"/>
    <p:sldId id="264" r:id="rId15"/>
    <p:sldId id="261" r:id="rId16"/>
    <p:sldId id="273" r:id="rId17"/>
    <p:sldId id="268" r:id="rId18"/>
    <p:sldId id="266" r:id="rId19"/>
    <p:sldId id="275" r:id="rId20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90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A6C0-8CEF-455B-8217-C2E4A2BDE66E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324E2-53E6-4E28-98AC-4D4AF7A758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68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33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9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08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96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026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40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8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1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34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061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046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FEFB6-6979-B94B-AA77-14DD5565FBE3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F03C-03FE-C84A-B2AC-A0C28502A3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654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mu.math.ku.dk/projekter/dasg/begrebsforstaaelse-naerum/" TargetMode="External"/><Relationship Id="rId2" Type="http://schemas.openxmlformats.org/officeDocument/2006/relationships/hyperlink" Target="mailto:ed@nagym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mu.math.ku.dk/projekter/dasg/begrebsforstaaelse-naeru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d@nagym.d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mu.math.ku.dk/projekter/dasg/begrebsforstaaelse-naeru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d@nagym.d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mu.math.ku.dk/projekter/dasg/begrebsforstaaelse-naerum/" TargetMode="External"/><Relationship Id="rId2" Type="http://schemas.openxmlformats.org/officeDocument/2006/relationships/hyperlink" Target="mailto:ed@nagym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48167"/>
            <a:ext cx="10515600" cy="398368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Eva Danielsen, Nærum Gymnasium</a:t>
            </a:r>
            <a:br>
              <a:rPr lang="da-DK" dirty="0" smtClean="0"/>
            </a:br>
            <a:r>
              <a:rPr lang="da-DK" dirty="0" smtClean="0">
                <a:hlinkClick r:id="rId2"/>
              </a:rPr>
              <a:t>ed@nagym.dk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CMU -&gt; Afsluttede projekter -&gt; skoleprojekter -&gt;</a:t>
            </a:r>
            <a:br>
              <a:rPr lang="da-DK" dirty="0" smtClean="0"/>
            </a:br>
            <a:r>
              <a:rPr lang="da-DK" dirty="0">
                <a:hlinkClick r:id="rId3"/>
              </a:rPr>
              <a:t>CAS til understøttelse af begrebsforståelse i matematik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Nærum </a:t>
            </a:r>
            <a:r>
              <a:rPr lang="da-DK" dirty="0" smtClean="0"/>
              <a:t>Gymnasium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55072" y="4636654"/>
            <a:ext cx="10515600" cy="2750272"/>
          </a:xfrm>
        </p:spPr>
        <p:txBody>
          <a:bodyPr/>
          <a:lstStyle/>
          <a:p>
            <a:r>
              <a:rPr lang="da-DK" dirty="0" smtClean="0"/>
              <a:t>1) Bestemmelse af hastighed som indledning til differentialregning</a:t>
            </a:r>
          </a:p>
          <a:p>
            <a:endParaRPr lang="da-DK" dirty="0" smtClean="0"/>
          </a:p>
          <a:p>
            <a:r>
              <a:rPr lang="da-DK" dirty="0" smtClean="0"/>
              <a:t>2) Arealbestemmelse som indledning til integralregningen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715" y="348167"/>
            <a:ext cx="18859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855" y="189634"/>
            <a:ext cx="10515600" cy="1325563"/>
          </a:xfrm>
        </p:spPr>
        <p:txBody>
          <a:bodyPr/>
          <a:lstStyle/>
          <a:p>
            <a:r>
              <a:rPr lang="da-DK" dirty="0" smtClean="0"/>
              <a:t>2015</a:t>
            </a:r>
            <a:br>
              <a:rPr lang="da-DK" dirty="0" smtClean="0"/>
            </a:br>
            <a:r>
              <a:rPr lang="da-DK" dirty="0" smtClean="0"/>
              <a:t>2u Ma biologi idræt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Stor faglig spredning</a:t>
            </a:r>
          </a:p>
          <a:p>
            <a:endParaRPr lang="da-DK" dirty="0"/>
          </a:p>
          <a:p>
            <a:r>
              <a:rPr lang="da-DK" dirty="0" smtClean="0"/>
              <a:t>God energi</a:t>
            </a:r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48516" y="4010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2017:</a:t>
            </a:r>
          </a:p>
          <a:p>
            <a:r>
              <a:rPr lang="da-DK" dirty="0" smtClean="0"/>
              <a:t>2f MA </a:t>
            </a:r>
            <a:r>
              <a:rPr lang="da-DK" dirty="0" err="1" smtClean="0"/>
              <a:t>Samf</a:t>
            </a:r>
            <a:r>
              <a:rPr lang="da-DK" dirty="0" smtClean="0"/>
              <a:t>, Engelsk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09" y="337993"/>
            <a:ext cx="65817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074" y="365125"/>
            <a:ext cx="7628710" cy="1325563"/>
          </a:xfrm>
        </p:spPr>
        <p:txBody>
          <a:bodyPr/>
          <a:lstStyle/>
          <a:p>
            <a:r>
              <a:rPr lang="da-DK" dirty="0" smtClean="0"/>
              <a:t>Arealfunktionen som indledning </a:t>
            </a:r>
            <a:r>
              <a:rPr lang="da-DK" smtClean="0"/>
              <a:t>til integralregning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889171" cy="4351338"/>
          </a:xfrm>
        </p:spPr>
        <p:txBody>
          <a:bodyPr/>
          <a:lstStyle/>
          <a:p>
            <a:r>
              <a:rPr lang="da-DK" dirty="0" smtClean="0"/>
              <a:t>Arealet under grafen for forskellige polynomier. Hvert par fik en lineær funktion, et </a:t>
            </a:r>
            <a:r>
              <a:rPr lang="da-DK" dirty="0" err="1" smtClean="0"/>
              <a:t>andengradspolynomium</a:t>
            </a:r>
            <a:r>
              <a:rPr lang="da-DK" dirty="0" smtClean="0"/>
              <a:t> og måtte selv finde på et tredjegradspolynomium.</a:t>
            </a:r>
          </a:p>
          <a:p>
            <a:r>
              <a:rPr lang="da-DK" dirty="0" smtClean="0"/>
              <a:t>Arealet skulle findes for forskellige positioner af intervalendepunktet (b) og arealet(b) blev </a:t>
            </a:r>
            <a:r>
              <a:rPr lang="da-DK" dirty="0" err="1" smtClean="0"/>
              <a:t>fittet</a:t>
            </a:r>
            <a:r>
              <a:rPr lang="da-DK" dirty="0" smtClean="0"/>
              <a:t> med forskellige polynomier. 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7"/>
          <a:stretch/>
        </p:blipFill>
        <p:spPr bwMode="auto">
          <a:xfrm>
            <a:off x="6853645" y="1007110"/>
            <a:ext cx="5046617" cy="5850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4957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Pladsholder til indhold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383159"/>
                  </p:ext>
                </p:extLst>
              </p:nvPr>
            </p:nvGraphicFramePr>
            <p:xfrm>
              <a:off x="382815" y="1081986"/>
              <a:ext cx="10459356" cy="56941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078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92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334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38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331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 dirty="0">
                              <a:effectLst/>
                            </a:rPr>
                            <a:t>Spillekort</a:t>
                          </a:r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Lineær funktion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Andengradspolynomium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Tredjegradspolynomium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993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1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=2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−5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rowSpan="14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 dirty="0">
                              <a:effectLst/>
                            </a:rPr>
                            <a:t>Find selv på et tredjegradspolynomium, som ikke bare er </a:t>
                          </a:r>
                          <a14:m>
                            <m:oMath xmlns:m="http://schemas.openxmlformats.org/officeDocument/2006/math">
                              <m:r>
                                <a:rPr lang="da-DK" sz="2000">
                                  <a:effectLst/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a-DK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sz="2000">
                                      <a:effectLst/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a-DK" sz="2000">
                                  <a:effectLst/>
                                  <a:latin typeface="Cambria Math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da-DK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2000">
                                      <a:effectLst/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a-DK" sz="2000">
                                      <a:effectLst/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da-DK" sz="2000" dirty="0">
                              <a:effectLst/>
                            </a:rPr>
                            <a:t> og som er positivt i hele intervallet fra 0 til 10</a:t>
                          </a:r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993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2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=3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−5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+15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030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3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=4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−7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993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4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=−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−10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+35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904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5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−5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904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6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−10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+25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993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 dirty="0">
                              <a:effectLst/>
                            </a:rPr>
                            <a:t>7</a:t>
                          </a:r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=2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−8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993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8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=3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+20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87984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9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=4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+2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+180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 dirty="0">
                              <a:effectLst/>
                            </a:rPr>
                            <a:t> </a:t>
                          </a:r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993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10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=−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  <a:tabLst>
                              <a:tab pos="139827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+8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+20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993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Knægt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=−2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+20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=−3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+30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993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Dame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=−3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+30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=3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−30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+77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993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Konge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=3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=3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−18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+28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993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Joker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=4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=3</m:t>
                                </m:r>
                                <m:sSup>
                                  <m:sSupPr>
                                    <m:ctrlPr>
                                      <a:rPr lang="da-DK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000">
                                        <a:effectLst/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−12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da-DK" sz="2000">
                                    <a:effectLst/>
                                    <a:latin typeface="Cambria Math" charset="0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Pladsholder til indhold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383159"/>
                  </p:ext>
                </p:extLst>
              </p:nvPr>
            </p:nvGraphicFramePr>
            <p:xfrm>
              <a:off x="382815" y="1081986"/>
              <a:ext cx="10459356" cy="57760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07898"/>
                    <a:gridCol w="2279222"/>
                    <a:gridCol w="2933463"/>
                    <a:gridCol w="2938773"/>
                  </a:tblGrid>
                  <a:tr h="3048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 dirty="0">
                              <a:effectLst/>
                            </a:rPr>
                            <a:t>Spillekort</a:t>
                          </a:r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Lineær funktion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Andengradspolynomium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Tredjegradspolynomium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172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1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123529" r="-258824" b="-17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123529" r="-100830" b="-1707843"/>
                          </a:stretch>
                        </a:blipFill>
                      </a:tcPr>
                    </a:tc>
                    <a:tc rowSpan="14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56432" t="-7016" r="-830" b="-2673"/>
                          </a:stretch>
                        </a:blipFill>
                      </a:tcPr>
                    </a:tc>
                  </a:tr>
                  <a:tr h="31172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2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223529" r="-258824" b="-16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223529" r="-100830" b="-16078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33293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3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300000" r="-258824" b="-13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300000" r="-100830" b="-13909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31172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4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431373" r="-258824" b="-1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431373" r="-100830" b="-14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57061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5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288298" r="-258824" b="-659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288298" r="-100830" b="-6595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57061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6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392473" r="-258824" b="-5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392473" r="-100830" b="-56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31172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 dirty="0">
                              <a:effectLst/>
                            </a:rPr>
                            <a:t>7</a:t>
                          </a:r>
                          <a:endParaRPr lang="da-DK" sz="2000" dirty="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880769" r="-258824" b="-9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880769" r="-100830" b="-91346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31172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8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1000000" r="-258824" b="-831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1000000" r="-100830" b="-83137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87984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9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389583" r="-258824" b="-1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389583" r="-100830" b="-19444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31172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10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1382353" r="-258824" b="-449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1382353" r="-100830" b="-44902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31172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Knægt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1453846" r="-258824" b="-340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1453846" r="-100830" b="-3403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31172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Dame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1584314" r="-258824" b="-2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1584314" r="-100830" b="-24705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31172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Konge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1684314" r="-258824" b="-1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1684314" r="-100830" b="-14705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  <a:tr h="31172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a-DK" sz="2000">
                              <a:effectLst/>
                            </a:rPr>
                            <a:t>Joker</a:t>
                          </a:r>
                          <a:endParaRPr lang="da-DK" sz="2000">
                            <a:effectLst/>
                            <a:latin typeface="Cambria" charset="0"/>
                            <a:ea typeface="ＭＳ 明朝" charset="-128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604" t="-1784314" r="-258824" b="-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6432" t="-1784314" r="-100830" b="-4705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3437" y="201185"/>
            <a:ext cx="92063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Liste over funktioner til arealbestemmelse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Start med at tjekke om </a:t>
            </a:r>
            <a:r>
              <a:rPr kumimoji="0" lang="da-DK" alt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f(x)</a:t>
            </a:r>
            <a:r>
              <a:rPr kumimoji="0" lang="da-DK" altLang="da-DK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&gt; </a:t>
            </a:r>
            <a:r>
              <a:rPr kumimoji="0" lang="da-DK" alt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 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 x i [0, 10]. Hvis det ikke er tilfældet må I lægge et tal til.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8" y="0"/>
            <a:ext cx="103378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acintosh HD:Users:ed:Pictures:iPhoto-bibliotek.photolibrary:Masters:2016:01:31:20160131-165543:IMG_05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523687"/>
            <a:ext cx="6108700" cy="455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Macintosh HD:Users:ed:Pictures:iPhoto-bibliotek.photolibrary:Masters:2016:01:31:20160131-165543:IMG_05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94" y="525102"/>
            <a:ext cx="7870190" cy="5538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9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473" y="102898"/>
            <a:ext cx="10515600" cy="1325563"/>
          </a:xfrm>
        </p:spPr>
        <p:txBody>
          <a:bodyPr/>
          <a:lstStyle/>
          <a:p>
            <a:r>
              <a:rPr lang="da-DK" dirty="0" smtClean="0"/>
              <a:t>CAS til begrebsforståelse, Nærum, 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51873" y="1428460"/>
            <a:ext cx="10515600" cy="5175539"/>
          </a:xfrm>
        </p:spPr>
        <p:txBody>
          <a:bodyPr>
            <a:normAutofit/>
          </a:bodyPr>
          <a:lstStyle/>
          <a:p>
            <a:r>
              <a:rPr lang="da-DK" dirty="0">
                <a:hlinkClick r:id="rId2"/>
              </a:rPr>
              <a:t>http://cmu.math.ku.dk/projekter/dasg/begrebsforstaaelse-naerum</a:t>
            </a:r>
            <a:r>
              <a:rPr lang="da-DK" dirty="0" smtClean="0">
                <a:hlinkClick r:id="rId2"/>
              </a:rPr>
              <a:t>/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Projektet fik lov til at køre under vores teamstruktur som fagdidaktisk projekt (ellers havde vores teams mest arbejdet </a:t>
            </a:r>
            <a:r>
              <a:rPr lang="da-DK" dirty="0" err="1" smtClean="0"/>
              <a:t>almentpædagogisk</a:t>
            </a:r>
            <a:r>
              <a:rPr lang="da-DK" dirty="0" smtClean="0"/>
              <a:t> og tværfagligt)</a:t>
            </a:r>
          </a:p>
          <a:p>
            <a:endParaRPr lang="da-DK" dirty="0"/>
          </a:p>
          <a:p>
            <a:r>
              <a:rPr lang="da-DK" dirty="0" smtClean="0"/>
              <a:t>Projektet havde IKKE fokus på at udvikle lærernes CAS-færdigheder, men på hvordan vi kunne bruge CAS (</a:t>
            </a:r>
            <a:r>
              <a:rPr lang="da-DK" dirty="0" err="1" smtClean="0"/>
              <a:t>Maple</a:t>
            </a:r>
            <a:r>
              <a:rPr lang="da-DK" dirty="0" smtClean="0"/>
              <a:t> eller </a:t>
            </a:r>
            <a:r>
              <a:rPr lang="da-DK" dirty="0" err="1" smtClean="0"/>
              <a:t>Nspire</a:t>
            </a:r>
            <a:r>
              <a:rPr lang="da-DK" dirty="0" smtClean="0"/>
              <a:t>) til at styrke elevernes begrebsforståelse.</a:t>
            </a:r>
          </a:p>
          <a:p>
            <a:endParaRPr lang="da-DK" dirty="0"/>
          </a:p>
          <a:p>
            <a:r>
              <a:rPr lang="da-DK" dirty="0" smtClean="0"/>
              <a:t>Der var ikke så stort overlap mellem niveauer i vores matematikhold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48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”Fraklip”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424872" y="1718397"/>
            <a:ext cx="103816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Undervejs lavede jeg en skabelonfil med datafangst i </a:t>
            </a:r>
            <a:r>
              <a:rPr lang="da-DK" sz="3200" dirty="0" err="1" smtClean="0"/>
              <a:t>Nspire</a:t>
            </a:r>
            <a:r>
              <a:rPr lang="da-DK" sz="3200" dirty="0" smtClean="0"/>
              <a:t>  </a:t>
            </a:r>
          </a:p>
          <a:p>
            <a:endParaRPr lang="da-DK" sz="3200" dirty="0"/>
          </a:p>
          <a:p>
            <a:r>
              <a:rPr lang="da-DK" sz="3200" dirty="0" smtClean="0"/>
              <a:t>(</a:t>
            </a:r>
            <a:r>
              <a:rPr lang="da-DK" sz="3200" dirty="0" err="1" smtClean="0"/>
              <a:t>Evt</a:t>
            </a:r>
            <a:r>
              <a:rPr lang="da-DK" sz="3200" dirty="0" smtClean="0"/>
              <a:t> demo)</a:t>
            </a:r>
          </a:p>
          <a:p>
            <a:endParaRPr lang="da-DK" sz="3200" dirty="0"/>
          </a:p>
          <a:p>
            <a:r>
              <a:rPr lang="da-DK" sz="3200" dirty="0" smtClean="0"/>
              <a:t>Det var sjovt for mig at lære noget nyt i </a:t>
            </a:r>
            <a:r>
              <a:rPr lang="da-DK" sz="3200" dirty="0" err="1" smtClean="0"/>
              <a:t>Nspire</a:t>
            </a:r>
            <a:r>
              <a:rPr lang="da-DK" sz="3200" dirty="0" smtClean="0"/>
              <a:t>, men min vurdering var at det blev alt for Black Box- </a:t>
            </a:r>
            <a:r>
              <a:rPr lang="da-DK" sz="3200" dirty="0" err="1" smtClean="0"/>
              <a:t>agtigt</a:t>
            </a:r>
            <a:r>
              <a:rPr lang="da-DK" sz="3200" dirty="0" smtClean="0"/>
              <a:t> til eleverne</a:t>
            </a:r>
          </a:p>
          <a:p>
            <a:endParaRPr lang="da-DK" sz="3200" dirty="0"/>
          </a:p>
          <a:p>
            <a:r>
              <a:rPr lang="da-DK" sz="3200" dirty="0" smtClean="0"/>
              <a:t>Derfor blev det IKKE brugt i projektet.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6243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Konklusion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Det er berigende at få tid, støtte og rammer til at arbejde fagdidaktisk med kollegaer og støtte og friske øjne udefra.</a:t>
            </a:r>
          </a:p>
          <a:p>
            <a:endParaRPr lang="da-DK" dirty="0"/>
          </a:p>
          <a:p>
            <a:r>
              <a:rPr lang="da-DK" dirty="0" smtClean="0"/>
              <a:t>Arbejdet fører til forløb, som er mere gennemtænkte og som kan bruges igen med tilpasning til nye hold.</a:t>
            </a:r>
          </a:p>
          <a:p>
            <a:endParaRPr lang="da-DK" dirty="0"/>
          </a:p>
          <a:p>
            <a:r>
              <a:rPr lang="da-DK" dirty="0" smtClean="0"/>
              <a:t>Hvis I vil have materiale, så skriv til </a:t>
            </a:r>
            <a:r>
              <a:rPr lang="da-DK" dirty="0" smtClean="0">
                <a:hlinkClick r:id="rId2"/>
              </a:rPr>
              <a:t>ed@nagym.dk</a:t>
            </a:r>
            <a:r>
              <a:rPr lang="da-DK" dirty="0" smtClean="0"/>
              <a:t>, så sender jeg et link til den rigtige side hos CMU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13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Mine spørgsmål til jer:</a:t>
            </a:r>
          </a:p>
          <a:p>
            <a:pPr lvl="1"/>
            <a:r>
              <a:rPr lang="da-DK" dirty="0" smtClean="0"/>
              <a:t>Er dette projekt velegnet til Mat A eller Mat B i den nye reform?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17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855" y="189634"/>
            <a:ext cx="10515600" cy="1325563"/>
          </a:xfrm>
        </p:spPr>
        <p:txBody>
          <a:bodyPr/>
          <a:lstStyle/>
          <a:p>
            <a:r>
              <a:rPr lang="da-DK" dirty="0" smtClean="0"/>
              <a:t>2015</a:t>
            </a:r>
            <a:br>
              <a:rPr lang="da-DK" dirty="0" smtClean="0"/>
            </a:br>
            <a:r>
              <a:rPr lang="da-DK" dirty="0" smtClean="0"/>
              <a:t>2u Ma biologi idræt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Stor faglig spredning</a:t>
            </a:r>
          </a:p>
          <a:p>
            <a:endParaRPr lang="da-DK" dirty="0"/>
          </a:p>
          <a:p>
            <a:r>
              <a:rPr lang="da-DK" dirty="0" smtClean="0"/>
              <a:t>God energi</a:t>
            </a:r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48516" y="4010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2017:</a:t>
            </a:r>
          </a:p>
          <a:p>
            <a:r>
              <a:rPr lang="da-DK" dirty="0" smtClean="0"/>
              <a:t>2f MA </a:t>
            </a:r>
            <a:r>
              <a:rPr lang="da-DK" dirty="0" err="1" smtClean="0"/>
              <a:t>Samf</a:t>
            </a:r>
            <a:r>
              <a:rPr lang="da-DK" dirty="0" smtClean="0"/>
              <a:t>, Engelsk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09" y="337993"/>
            <a:ext cx="65817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Hastighed og acceleration som eksempler på differentialregning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Videofilm af acceleration på cykel</a:t>
            </a:r>
          </a:p>
          <a:p>
            <a:r>
              <a:rPr lang="da-DK" dirty="0" smtClean="0"/>
              <a:t>Analyse i </a:t>
            </a:r>
            <a:r>
              <a:rPr lang="da-DK" dirty="0" err="1" smtClean="0"/>
              <a:t>Tracker</a:t>
            </a:r>
            <a:r>
              <a:rPr lang="da-DK" dirty="0" smtClean="0"/>
              <a:t> / </a:t>
            </a:r>
            <a:r>
              <a:rPr lang="da-DK" dirty="0" err="1" smtClean="0"/>
              <a:t>Capstone</a:t>
            </a:r>
            <a:endParaRPr lang="da-DK" dirty="0" smtClean="0"/>
          </a:p>
          <a:p>
            <a:r>
              <a:rPr lang="da-DK" dirty="0" smtClean="0"/>
              <a:t>Erfaring: lav 2.grads regressionen i </a:t>
            </a:r>
            <a:r>
              <a:rPr lang="da-DK" dirty="0" err="1" smtClean="0"/>
              <a:t>Tracker</a:t>
            </a:r>
            <a:r>
              <a:rPr lang="da-DK" dirty="0" smtClean="0"/>
              <a:t>/</a:t>
            </a:r>
            <a:r>
              <a:rPr lang="da-DK" dirty="0" err="1" smtClean="0"/>
              <a:t>Capstone</a:t>
            </a:r>
            <a:r>
              <a:rPr lang="da-DK" dirty="0" smtClean="0"/>
              <a:t> (jeg forsøgte at overføre data fra </a:t>
            </a:r>
            <a:r>
              <a:rPr lang="da-DK" dirty="0" err="1" smtClean="0"/>
              <a:t>Tracker</a:t>
            </a:r>
            <a:r>
              <a:rPr lang="da-DK" dirty="0" smtClean="0"/>
              <a:t> til </a:t>
            </a:r>
            <a:r>
              <a:rPr lang="da-DK" dirty="0" err="1" smtClean="0"/>
              <a:t>Nspire</a:t>
            </a:r>
            <a:r>
              <a:rPr lang="da-DK" dirty="0" smtClean="0"/>
              <a:t> – det er spild af tid)</a:t>
            </a:r>
          </a:p>
          <a:p>
            <a:r>
              <a:rPr lang="da-DK" dirty="0" smtClean="0"/>
              <a:t>Bestem tangentens hældning for parablen og dermed øjeblikshastigheden for to punkter</a:t>
            </a:r>
          </a:p>
          <a:p>
            <a:r>
              <a:rPr lang="da-DK" dirty="0" smtClean="0"/>
              <a:t>Fordele: Referencen til forskellen på middelhastighed (sekantens hældning) og øjeblikshastighed (tangentens hældning) gør begreberne mere konkrete og giver samtidig en fornemmelse for hvad det kan bruges til.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84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925" y="-276225"/>
            <a:ext cx="13277850" cy="7410450"/>
          </a:xfrm>
          <a:prstGeom prst="rect">
            <a:avLst/>
          </a:prstGeom>
        </p:spPr>
      </p:pic>
      <p:cxnSp>
        <p:nvCxnSpPr>
          <p:cNvPr id="4" name="Lige forbindelse 3"/>
          <p:cNvCxnSpPr/>
          <p:nvPr/>
        </p:nvCxnSpPr>
        <p:spPr>
          <a:xfrm flipV="1">
            <a:off x="8017164" y="4470400"/>
            <a:ext cx="129309" cy="1293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 flipV="1">
            <a:off x="4276436" y="3232727"/>
            <a:ext cx="8266546" cy="3297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/>
          <p:cNvSpPr txBox="1"/>
          <p:nvPr/>
        </p:nvSpPr>
        <p:spPr>
          <a:xfrm>
            <a:off x="5477164" y="378691"/>
            <a:ext cx="6410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FF0000"/>
                </a:solidFill>
              </a:rPr>
              <a:t>Øjeblikshastighed = tangentens hældning</a:t>
            </a:r>
          </a:p>
          <a:p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dirty="0" smtClean="0">
                <a:solidFill>
                  <a:srgbClr val="FF0000"/>
                </a:solidFill>
              </a:rPr>
              <a:t>Middelhastighed = sekantens hældning</a:t>
            </a:r>
          </a:p>
          <a:p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dirty="0" smtClean="0">
                <a:solidFill>
                  <a:srgbClr val="FF0000"/>
                </a:solidFill>
              </a:rPr>
              <a:t>Anvende tretrins reglen med CAS på et konkret</a:t>
            </a:r>
          </a:p>
          <a:p>
            <a:r>
              <a:rPr lang="da-DK" sz="2400" dirty="0" err="1" smtClean="0">
                <a:solidFill>
                  <a:srgbClr val="FF0000"/>
                </a:solidFill>
              </a:rPr>
              <a:t>Andengradspolynomium</a:t>
            </a:r>
            <a:r>
              <a:rPr lang="da-DK" sz="2400" dirty="0" smtClean="0">
                <a:solidFill>
                  <a:srgbClr val="FF0000"/>
                </a:solidFill>
              </a:rPr>
              <a:t> i et bestemt punkt</a:t>
            </a:r>
          </a:p>
          <a:p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dirty="0" smtClean="0">
                <a:solidFill>
                  <a:srgbClr val="FF0000"/>
                </a:solidFill>
              </a:rPr>
              <a:t>(Det sidste gav uventede problemer med nøjagtigheden i </a:t>
            </a:r>
            <a:r>
              <a:rPr lang="da-DK" sz="2400" dirty="0" err="1" smtClean="0">
                <a:solidFill>
                  <a:srgbClr val="FF0000"/>
                </a:solidFill>
              </a:rPr>
              <a:t>Nspire</a:t>
            </a:r>
            <a:r>
              <a:rPr lang="da-DK" sz="2400" dirty="0" smtClean="0">
                <a:solidFill>
                  <a:srgbClr val="FF0000"/>
                </a:solidFill>
              </a:rPr>
              <a:t>)</a:t>
            </a:r>
            <a:endParaRPr lang="da-D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Modulplan i år (Mat A, sidetal fra Mat A 2)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25/9  to moduler (a’ </a:t>
            </a:r>
            <a:r>
              <a:rPr lang="da-DK" dirty="0" err="1" smtClean="0"/>
              <a:t>ca</a:t>
            </a:r>
            <a:r>
              <a:rPr lang="da-DK" dirty="0" smtClean="0"/>
              <a:t> 95 minutter). Introduktion til videoanalyse, optagelser og bestemmelse af tangent hældning ved hjælp af </a:t>
            </a:r>
            <a:r>
              <a:rPr lang="da-DK" dirty="0" err="1" smtClean="0"/>
              <a:t>Nspires</a:t>
            </a:r>
            <a:r>
              <a:rPr lang="da-DK" dirty="0" smtClean="0"/>
              <a:t> grafiske tangent.  Upload af journal samme dag (for at sikre at alle i gruppen har data og indledende analyse)</a:t>
            </a:r>
          </a:p>
          <a:p>
            <a:r>
              <a:rPr lang="da-DK" dirty="0" smtClean="0"/>
              <a:t>28/9 s 87-96, tangent, sekant, grænseværdi</a:t>
            </a:r>
          </a:p>
          <a:p>
            <a:r>
              <a:rPr lang="da-DK" dirty="0" smtClean="0"/>
              <a:t>4/10 s 94-101 tretrinsreglen anvendt på 2.gradspolynomium</a:t>
            </a:r>
          </a:p>
          <a:p>
            <a:r>
              <a:rPr lang="da-DK" dirty="0" smtClean="0"/>
              <a:t>5/10 s 101-106 tretrinsreglen anvendt på generelt 2.grads polynomium</a:t>
            </a:r>
          </a:p>
          <a:p>
            <a:r>
              <a:rPr lang="da-DK" dirty="0" smtClean="0"/>
              <a:t>9/10 opgaveregning</a:t>
            </a:r>
          </a:p>
          <a:p>
            <a:r>
              <a:rPr lang="da-DK" dirty="0" smtClean="0"/>
              <a:t>12/10 aflevering af rapport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2013528" y="1626033"/>
            <a:ext cx="7269018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Film, Videoanalyse, kvadratisk regression, grafisk tangentbestemmelse i </a:t>
            </a:r>
            <a:r>
              <a:rPr lang="da-DK" sz="3200" dirty="0" err="1" smtClean="0"/>
              <a:t>Nspire</a:t>
            </a:r>
            <a:endParaRPr lang="da-DK" sz="3200" dirty="0"/>
          </a:p>
        </p:txBody>
      </p:sp>
      <p:sp>
        <p:nvSpPr>
          <p:cNvPr id="6" name="Tekstfelt 5"/>
          <p:cNvSpPr txBox="1"/>
          <p:nvPr/>
        </p:nvSpPr>
        <p:spPr>
          <a:xfrm>
            <a:off x="2775528" y="4420033"/>
            <a:ext cx="7269018" cy="206210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Teoretisk forklaring af tangent og sekant</a:t>
            </a:r>
          </a:p>
          <a:p>
            <a:r>
              <a:rPr lang="da-DK" sz="3200" dirty="0" smtClean="0"/>
              <a:t>For mindst et punkt bestemmes tangentens hældning med 3-trinsreglen</a:t>
            </a:r>
          </a:p>
          <a:p>
            <a:r>
              <a:rPr lang="da-DK" sz="3200" dirty="0" smtClean="0"/>
              <a:t>Til sidst bestemmes accelerationen</a:t>
            </a:r>
          </a:p>
        </p:txBody>
      </p:sp>
    </p:spTree>
    <p:extLst>
      <p:ext uri="{BB962C8B-B14F-4D97-AF65-F5344CB8AC3E}">
        <p14:creationId xmlns:p14="http://schemas.microsoft.com/office/powerpoint/2010/main" val="26699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473" y="102898"/>
            <a:ext cx="10515600" cy="1325563"/>
          </a:xfrm>
        </p:spPr>
        <p:txBody>
          <a:bodyPr/>
          <a:lstStyle/>
          <a:p>
            <a:r>
              <a:rPr lang="da-DK" dirty="0" smtClean="0"/>
              <a:t>CAS til begrebsforståelse, Nærum, 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51873" y="1428460"/>
            <a:ext cx="10515600" cy="5175539"/>
          </a:xfrm>
        </p:spPr>
        <p:txBody>
          <a:bodyPr>
            <a:normAutofit/>
          </a:bodyPr>
          <a:lstStyle/>
          <a:p>
            <a:r>
              <a:rPr lang="da-DK" dirty="0">
                <a:hlinkClick r:id="rId2"/>
              </a:rPr>
              <a:t>http://cmu.math.ku.dk/projekter/dasg/begrebsforstaaelse-naerum</a:t>
            </a:r>
            <a:r>
              <a:rPr lang="da-DK" dirty="0" smtClean="0">
                <a:hlinkClick r:id="rId2"/>
              </a:rPr>
              <a:t>/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Projektet fik lov til at køre under vores teamstruktur som fagdidaktisk projekt (ellers havde vores teams mest arbejdet </a:t>
            </a:r>
            <a:r>
              <a:rPr lang="da-DK" dirty="0" err="1" smtClean="0"/>
              <a:t>almentpædagogisk</a:t>
            </a:r>
            <a:r>
              <a:rPr lang="da-DK" dirty="0" smtClean="0"/>
              <a:t> og tværfagligt)</a:t>
            </a:r>
          </a:p>
          <a:p>
            <a:endParaRPr lang="da-DK" dirty="0"/>
          </a:p>
          <a:p>
            <a:r>
              <a:rPr lang="da-DK" dirty="0" smtClean="0"/>
              <a:t>Projektet havde IKKE fokus på at udvikle lærernes CAS-færdigheder, men på hvordan vi kunne bruge CAS (</a:t>
            </a:r>
            <a:r>
              <a:rPr lang="da-DK" dirty="0" err="1" smtClean="0"/>
              <a:t>Maple</a:t>
            </a:r>
            <a:r>
              <a:rPr lang="da-DK" dirty="0" smtClean="0"/>
              <a:t> eller </a:t>
            </a:r>
            <a:r>
              <a:rPr lang="da-DK" dirty="0" err="1" smtClean="0"/>
              <a:t>Nspire</a:t>
            </a:r>
            <a:r>
              <a:rPr lang="da-DK" dirty="0" smtClean="0"/>
              <a:t>) til at styrke elevernes begrebsforståelse.</a:t>
            </a:r>
          </a:p>
          <a:p>
            <a:endParaRPr lang="da-DK" dirty="0"/>
          </a:p>
          <a:p>
            <a:r>
              <a:rPr lang="da-DK" dirty="0" smtClean="0"/>
              <a:t>Der var ikke så stort overlap mellem niveauer i vores matematikhold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94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Konklusion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Det er berigende at få tid, støtte og rammer til at arbejde fagdidaktisk med kollegaer og støtte og friske øjne udefra.</a:t>
            </a:r>
          </a:p>
          <a:p>
            <a:endParaRPr lang="da-DK" dirty="0"/>
          </a:p>
          <a:p>
            <a:r>
              <a:rPr lang="da-DK" dirty="0" smtClean="0"/>
              <a:t>Arbejdet fører til forløb, som er mere gennemtænkte og som kan bruges igen med tilpasning til nye hold.</a:t>
            </a:r>
          </a:p>
          <a:p>
            <a:endParaRPr lang="da-DK" dirty="0"/>
          </a:p>
          <a:p>
            <a:r>
              <a:rPr lang="da-DK" dirty="0" smtClean="0"/>
              <a:t>Hvis I vil have materiale, så skriv til </a:t>
            </a:r>
            <a:r>
              <a:rPr lang="da-DK" dirty="0" smtClean="0">
                <a:hlinkClick r:id="rId2"/>
              </a:rPr>
              <a:t>ed@nagym.dk</a:t>
            </a:r>
            <a:r>
              <a:rPr lang="da-DK" dirty="0" smtClean="0"/>
              <a:t>, så sender jeg et link til den rigtige side hos CMU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08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Mine spørgsmål til jer:</a:t>
            </a:r>
          </a:p>
          <a:p>
            <a:pPr lvl="1"/>
            <a:r>
              <a:rPr lang="da-DK" dirty="0" smtClean="0"/>
              <a:t>Er dette projekt velegnet til Mat A eller Mat B i den nye reform?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51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48167"/>
            <a:ext cx="10515600" cy="398368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Eva Danielsen, Nærum Gymnasium</a:t>
            </a:r>
            <a:br>
              <a:rPr lang="da-DK" dirty="0" smtClean="0"/>
            </a:br>
            <a:r>
              <a:rPr lang="da-DK" dirty="0" smtClean="0">
                <a:hlinkClick r:id="rId2"/>
              </a:rPr>
              <a:t>ed@nagym.dk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CMU -&gt; Afsluttede projekter -&gt; skoleprojekter -&gt;</a:t>
            </a:r>
            <a:br>
              <a:rPr lang="da-DK" dirty="0" smtClean="0"/>
            </a:br>
            <a:r>
              <a:rPr lang="da-DK" dirty="0">
                <a:hlinkClick r:id="rId3"/>
              </a:rPr>
              <a:t>CAS til understøttelse af begrebsforståelse i matematik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Nærum </a:t>
            </a:r>
            <a:r>
              <a:rPr lang="da-DK" dirty="0" smtClean="0"/>
              <a:t>Gymnasium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55072" y="4636654"/>
            <a:ext cx="10515600" cy="2750272"/>
          </a:xfrm>
        </p:spPr>
        <p:txBody>
          <a:bodyPr/>
          <a:lstStyle/>
          <a:p>
            <a:r>
              <a:rPr lang="da-DK" dirty="0" smtClean="0"/>
              <a:t>1) Bestemmelse af hastighed som indledning til differentialregning</a:t>
            </a:r>
          </a:p>
          <a:p>
            <a:endParaRPr lang="da-DK" dirty="0" smtClean="0"/>
          </a:p>
          <a:p>
            <a:r>
              <a:rPr lang="da-DK" dirty="0" smtClean="0"/>
              <a:t>2) Arealbestemmelse som indledning til integralregningen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715" y="348167"/>
            <a:ext cx="18859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5097</TotalTime>
  <Words>818</Words>
  <Application>Microsoft Office PowerPoint</Application>
  <PresentationFormat>Widescreen</PresentationFormat>
  <Paragraphs>140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ＭＳ 明朝</vt:lpstr>
      <vt:lpstr>Times New Roman</vt:lpstr>
      <vt:lpstr>Kontortema</vt:lpstr>
      <vt:lpstr>Eva Danielsen, Nærum Gymnasium ed@nagym.dk CMU -&gt; Afsluttede projekter -&gt; skoleprojekter -&gt; CAS til understøttelse af begrebsforståelse i matematik Nærum Gymnasium </vt:lpstr>
      <vt:lpstr>2015 2u Ma biologi idræt</vt:lpstr>
      <vt:lpstr>Hastighed og acceleration som eksempler på differentialregning</vt:lpstr>
      <vt:lpstr>PowerPoint-præsentation</vt:lpstr>
      <vt:lpstr>Modulplan i år (Mat A, sidetal fra Mat A 2)</vt:lpstr>
      <vt:lpstr>CAS til begrebsforståelse, Nærum, ED</vt:lpstr>
      <vt:lpstr>Konklusion</vt:lpstr>
      <vt:lpstr>Spørgsmål?</vt:lpstr>
      <vt:lpstr>Eva Danielsen, Nærum Gymnasium ed@nagym.dk CMU -&gt; Afsluttede projekter -&gt; skoleprojekter -&gt; CAS til understøttelse af begrebsforståelse i matematik Nærum Gymnasium </vt:lpstr>
      <vt:lpstr>2015 2u Ma biologi idræt</vt:lpstr>
      <vt:lpstr>Arealfunktionen som indledning til integralregning</vt:lpstr>
      <vt:lpstr>PowerPoint-præsentation</vt:lpstr>
      <vt:lpstr>PowerPoint-præsentation</vt:lpstr>
      <vt:lpstr>PowerPoint-præsentation</vt:lpstr>
      <vt:lpstr>PowerPoint-præsentation</vt:lpstr>
      <vt:lpstr>CAS til begrebsforståelse, Nærum, ED</vt:lpstr>
      <vt:lpstr>”Fraklip”</vt:lpstr>
      <vt:lpstr>Konklusion</vt:lpstr>
      <vt:lpstr>Spørgsmål?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2u Ma biologi idræt</dc:title>
  <dc:creator>Microsoft Office-bruger</dc:creator>
  <cp:lastModifiedBy>Eva Danielsen</cp:lastModifiedBy>
  <cp:revision>26</cp:revision>
  <cp:lastPrinted>2017-11-14T11:43:44Z</cp:lastPrinted>
  <dcterms:created xsi:type="dcterms:W3CDTF">2016-04-20T12:19:59Z</dcterms:created>
  <dcterms:modified xsi:type="dcterms:W3CDTF">2017-11-15T09:28:43Z</dcterms:modified>
</cp:coreProperties>
</file>