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6" r:id="rId3"/>
    <p:sldMasterId id="2147483708" r:id="rId4"/>
    <p:sldMasterId id="2147483756" r:id="rId5"/>
    <p:sldMasterId id="2147483770" r:id="rId6"/>
    <p:sldMasterId id="2147483784" r:id="rId7"/>
  </p:sldMasterIdLst>
  <p:notesMasterIdLst>
    <p:notesMasterId r:id="rId31"/>
  </p:notesMasterIdLst>
  <p:sldIdLst>
    <p:sldId id="331" r:id="rId8"/>
    <p:sldId id="353" r:id="rId9"/>
    <p:sldId id="383" r:id="rId10"/>
    <p:sldId id="385" r:id="rId11"/>
    <p:sldId id="389" r:id="rId12"/>
    <p:sldId id="386" r:id="rId13"/>
    <p:sldId id="387" r:id="rId14"/>
    <p:sldId id="390" r:id="rId15"/>
    <p:sldId id="391" r:id="rId16"/>
    <p:sldId id="356" r:id="rId17"/>
    <p:sldId id="401" r:id="rId18"/>
    <p:sldId id="402" r:id="rId19"/>
    <p:sldId id="403" r:id="rId20"/>
    <p:sldId id="404" r:id="rId21"/>
    <p:sldId id="405" r:id="rId22"/>
    <p:sldId id="395" r:id="rId23"/>
    <p:sldId id="396" r:id="rId24"/>
    <p:sldId id="397" r:id="rId25"/>
    <p:sldId id="398" r:id="rId26"/>
    <p:sldId id="399" r:id="rId27"/>
    <p:sldId id="400" r:id="rId28"/>
    <p:sldId id="371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85" autoAdjust="0"/>
  </p:normalViewPr>
  <p:slideViewPr>
    <p:cSldViewPr snapToGrid="0" snapToObject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B1C7F-3933-4739-8120-0BC68F98B776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0F7D6-C867-47D0-AB67-6BD45F49C93D}">
      <dgm:prSet/>
      <dgm:spPr/>
      <dgm:t>
        <a:bodyPr/>
        <a:lstStyle/>
        <a:p>
          <a:pPr rtl="0"/>
          <a:r>
            <a:rPr lang="en-US" dirty="0" err="1" smtClean="0"/>
            <a:t>Praksisdel</a:t>
          </a:r>
          <a:endParaRPr lang="da-DK" dirty="0"/>
        </a:p>
      </dgm:t>
    </dgm:pt>
    <dgm:pt modelId="{43BF0EF0-5720-4E21-8BD9-B7942EC3E13F}" type="parTrans" cxnId="{4C20446B-8F1D-48E7-91AB-766E365CB059}">
      <dgm:prSet/>
      <dgm:spPr/>
      <dgm:t>
        <a:bodyPr/>
        <a:lstStyle/>
        <a:p>
          <a:endParaRPr lang="en-US"/>
        </a:p>
      </dgm:t>
    </dgm:pt>
    <dgm:pt modelId="{A0D6179C-7832-494B-B063-DA5DAB2B4C7F}" type="sibTrans" cxnId="{4C20446B-8F1D-48E7-91AB-766E365CB059}">
      <dgm:prSet/>
      <dgm:spPr/>
      <dgm:t>
        <a:bodyPr/>
        <a:lstStyle/>
        <a:p>
          <a:endParaRPr lang="en-US"/>
        </a:p>
      </dgm:t>
    </dgm:pt>
    <dgm:pt modelId="{EDF5BF3A-D3AD-49F9-A0DB-92A35529B66B}">
      <dgm:prSet/>
      <dgm:spPr/>
      <dgm:t>
        <a:bodyPr/>
        <a:lstStyle/>
        <a:p>
          <a:pPr rtl="0"/>
          <a:r>
            <a:rPr lang="en-US" dirty="0" err="1" smtClean="0"/>
            <a:t>Teoridel</a:t>
          </a:r>
          <a:endParaRPr lang="da-DK" dirty="0"/>
        </a:p>
      </dgm:t>
    </dgm:pt>
    <dgm:pt modelId="{F16173F5-ED33-4F10-8006-23358249C22B}" type="parTrans" cxnId="{79C41AC5-DF80-4620-9B85-0DAE75438441}">
      <dgm:prSet/>
      <dgm:spPr/>
      <dgm:t>
        <a:bodyPr/>
        <a:lstStyle/>
        <a:p>
          <a:endParaRPr lang="en-US"/>
        </a:p>
      </dgm:t>
    </dgm:pt>
    <dgm:pt modelId="{06A2F318-E258-48A1-8E16-A9B472B5C4EF}" type="sibTrans" cxnId="{79C41AC5-DF80-4620-9B85-0DAE75438441}">
      <dgm:prSet/>
      <dgm:spPr/>
      <dgm:t>
        <a:bodyPr/>
        <a:lstStyle/>
        <a:p>
          <a:endParaRPr lang="en-US"/>
        </a:p>
      </dgm:t>
    </dgm:pt>
    <dgm:pt modelId="{7307C458-8767-4D28-9E8F-6C683DE2A7F3}">
      <dgm:prSet/>
      <dgm:spPr/>
      <dgm:t>
        <a:bodyPr/>
        <a:lstStyle/>
        <a:p>
          <a:pPr rtl="0"/>
          <a:r>
            <a:rPr lang="da-DK" dirty="0" smtClean="0"/>
            <a:t>Målrettede opgavetyper</a:t>
          </a:r>
          <a:endParaRPr lang="da-DK" dirty="0"/>
        </a:p>
      </dgm:t>
    </dgm:pt>
    <dgm:pt modelId="{2E84799B-CDA5-4D3F-BA6D-5457D8E88C39}" type="parTrans" cxnId="{21FDC197-AC60-4E17-90DA-95AFC846A976}">
      <dgm:prSet/>
      <dgm:spPr/>
      <dgm:t>
        <a:bodyPr/>
        <a:lstStyle/>
        <a:p>
          <a:endParaRPr lang="en-US"/>
        </a:p>
      </dgm:t>
    </dgm:pt>
    <dgm:pt modelId="{CE1C6A2D-CD4D-4F70-9F1B-39EFE0C9DB4F}" type="sibTrans" cxnId="{21FDC197-AC60-4E17-90DA-95AFC846A976}">
      <dgm:prSet/>
      <dgm:spPr/>
      <dgm:t>
        <a:bodyPr/>
        <a:lstStyle/>
        <a:p>
          <a:endParaRPr lang="en-US"/>
        </a:p>
      </dgm:t>
    </dgm:pt>
    <dgm:pt modelId="{DE184076-83AD-4D4E-BC25-2C91B7D24E56}">
      <dgm:prSet/>
      <dgm:spPr/>
      <dgm:t>
        <a:bodyPr/>
        <a:lstStyle/>
        <a:p>
          <a:pPr rtl="0"/>
          <a:r>
            <a:rPr lang="da-DK" dirty="0" smtClean="0"/>
            <a:t>Teknikker til løsning af opgaverne</a:t>
          </a:r>
          <a:endParaRPr lang="da-DK" dirty="0"/>
        </a:p>
      </dgm:t>
    </dgm:pt>
    <dgm:pt modelId="{C6760631-556A-4E17-B94F-1614D4C9D311}" type="parTrans" cxnId="{B1B351B8-5F1F-4304-910E-347FB6896D23}">
      <dgm:prSet/>
      <dgm:spPr/>
      <dgm:t>
        <a:bodyPr/>
        <a:lstStyle/>
        <a:p>
          <a:endParaRPr lang="en-US"/>
        </a:p>
      </dgm:t>
    </dgm:pt>
    <dgm:pt modelId="{7CE1BBDF-54D3-4BEC-962E-B2618ACC215C}" type="sibTrans" cxnId="{B1B351B8-5F1F-4304-910E-347FB6896D23}">
      <dgm:prSet/>
      <dgm:spPr/>
      <dgm:t>
        <a:bodyPr/>
        <a:lstStyle/>
        <a:p>
          <a:endParaRPr lang="en-US"/>
        </a:p>
      </dgm:t>
    </dgm:pt>
    <dgm:pt modelId="{0DED6CCB-C1E6-43B3-AD36-ECD38B01EB89}">
      <dgm:prSet/>
      <dgm:spPr/>
      <dgm:t>
        <a:bodyPr/>
        <a:lstStyle/>
        <a:p>
          <a:pPr rtl="0"/>
          <a:r>
            <a:rPr lang="da-DK" dirty="0" smtClean="0"/>
            <a:t>En diskurs/rationale for teknikkerne</a:t>
          </a:r>
          <a:endParaRPr lang="da-DK" dirty="0"/>
        </a:p>
      </dgm:t>
    </dgm:pt>
    <dgm:pt modelId="{51BD1211-0321-437E-8A08-D87B2C987DE8}" type="parTrans" cxnId="{26772AFD-9E5D-4F7C-91E8-5BA3E33DE2D6}">
      <dgm:prSet/>
      <dgm:spPr/>
      <dgm:t>
        <a:bodyPr/>
        <a:lstStyle/>
        <a:p>
          <a:endParaRPr lang="en-US"/>
        </a:p>
      </dgm:t>
    </dgm:pt>
    <dgm:pt modelId="{C1D4B78E-B389-4473-9405-AD2D68298BD7}" type="sibTrans" cxnId="{26772AFD-9E5D-4F7C-91E8-5BA3E33DE2D6}">
      <dgm:prSet/>
      <dgm:spPr/>
      <dgm:t>
        <a:bodyPr/>
        <a:lstStyle/>
        <a:p>
          <a:endParaRPr lang="en-US"/>
        </a:p>
      </dgm:t>
    </dgm:pt>
    <dgm:pt modelId="{170E51F2-1E5C-4D97-84AA-75238863326A}">
      <dgm:prSet/>
      <dgm:spPr/>
      <dgm:t>
        <a:bodyPr/>
        <a:lstStyle/>
        <a:p>
          <a:pPr rtl="0"/>
          <a:r>
            <a:rPr lang="da-DK" dirty="0" smtClean="0"/>
            <a:t>En diskurs/rationale for teknologien</a:t>
          </a:r>
          <a:endParaRPr lang="da-DK" dirty="0"/>
        </a:p>
      </dgm:t>
    </dgm:pt>
    <dgm:pt modelId="{22466B29-EDD2-45DD-8ED2-1CD7397F63C4}" type="parTrans" cxnId="{D8EFCC90-BDEF-4B19-88FC-2BA0810D3433}">
      <dgm:prSet/>
      <dgm:spPr/>
      <dgm:t>
        <a:bodyPr/>
        <a:lstStyle/>
        <a:p>
          <a:endParaRPr lang="en-US"/>
        </a:p>
      </dgm:t>
    </dgm:pt>
    <dgm:pt modelId="{6BA5F788-080B-407A-8D73-2F9430942445}" type="sibTrans" cxnId="{D8EFCC90-BDEF-4B19-88FC-2BA0810D3433}">
      <dgm:prSet/>
      <dgm:spPr/>
      <dgm:t>
        <a:bodyPr/>
        <a:lstStyle/>
        <a:p>
          <a:endParaRPr lang="en-US"/>
        </a:p>
      </dgm:t>
    </dgm:pt>
    <dgm:pt modelId="{086D9FB8-3C00-46B5-88F9-98DB17B8D8FF}">
      <dgm:prSet/>
      <dgm:spPr/>
      <dgm:t>
        <a:bodyPr/>
        <a:lstStyle/>
        <a:p>
          <a:pPr rtl="0"/>
          <a:r>
            <a:rPr lang="da-DK" dirty="0" err="1" smtClean="0"/>
            <a:t>Tasks</a:t>
          </a:r>
          <a:endParaRPr lang="da-DK" dirty="0"/>
        </a:p>
      </dgm:t>
    </dgm:pt>
    <dgm:pt modelId="{2486DB4F-AE33-4637-A2EC-F5E17A70E0B7}" type="parTrans" cxnId="{B3C2BE88-1CAB-4262-B9AF-9A370FC58521}">
      <dgm:prSet/>
      <dgm:spPr/>
      <dgm:t>
        <a:bodyPr/>
        <a:lstStyle/>
        <a:p>
          <a:endParaRPr lang="en-US"/>
        </a:p>
      </dgm:t>
    </dgm:pt>
    <dgm:pt modelId="{55175B24-ECB5-4A8C-A013-1372AE389969}" type="sibTrans" cxnId="{B3C2BE88-1CAB-4262-B9AF-9A370FC58521}">
      <dgm:prSet/>
      <dgm:spPr/>
      <dgm:t>
        <a:bodyPr/>
        <a:lstStyle/>
        <a:p>
          <a:endParaRPr lang="en-US"/>
        </a:p>
      </dgm:t>
    </dgm:pt>
    <dgm:pt modelId="{35695270-50CF-438C-A543-B3146B8607EC}">
      <dgm:prSet/>
      <dgm:spPr/>
      <dgm:t>
        <a:bodyPr/>
        <a:lstStyle/>
        <a:p>
          <a:pPr rtl="0"/>
          <a:r>
            <a:rPr lang="da-DK" dirty="0" err="1" smtClean="0"/>
            <a:t>Techniques</a:t>
          </a:r>
          <a:endParaRPr lang="da-DK" dirty="0"/>
        </a:p>
      </dgm:t>
    </dgm:pt>
    <dgm:pt modelId="{2BC32756-FDC2-4193-BA3D-553124CEA6CE}" type="parTrans" cxnId="{A1D60366-15F6-494B-86A6-42A0854ADB7C}">
      <dgm:prSet/>
      <dgm:spPr/>
      <dgm:t>
        <a:bodyPr/>
        <a:lstStyle/>
        <a:p>
          <a:endParaRPr lang="en-US"/>
        </a:p>
      </dgm:t>
    </dgm:pt>
    <dgm:pt modelId="{80838528-AB28-45E4-8D1C-025986456D2B}" type="sibTrans" cxnId="{A1D60366-15F6-494B-86A6-42A0854ADB7C}">
      <dgm:prSet/>
      <dgm:spPr/>
      <dgm:t>
        <a:bodyPr/>
        <a:lstStyle/>
        <a:p>
          <a:endParaRPr lang="en-US"/>
        </a:p>
      </dgm:t>
    </dgm:pt>
    <dgm:pt modelId="{B4336E00-A4D8-4B23-95E4-85EE6DCDA495}">
      <dgm:prSet/>
      <dgm:spPr/>
      <dgm:t>
        <a:bodyPr/>
        <a:lstStyle/>
        <a:p>
          <a:pPr rtl="0"/>
          <a:r>
            <a:rPr lang="da-DK" dirty="0" smtClean="0"/>
            <a:t>Technology</a:t>
          </a:r>
          <a:endParaRPr lang="da-DK" dirty="0"/>
        </a:p>
      </dgm:t>
    </dgm:pt>
    <dgm:pt modelId="{A6838E0A-B279-47FA-AE7E-27567AE47C20}" type="parTrans" cxnId="{32801CBD-6BBE-4C3F-97E6-6C14905B75D2}">
      <dgm:prSet/>
      <dgm:spPr/>
      <dgm:t>
        <a:bodyPr/>
        <a:lstStyle/>
        <a:p>
          <a:endParaRPr lang="en-US"/>
        </a:p>
      </dgm:t>
    </dgm:pt>
    <dgm:pt modelId="{E79D73CA-8A35-412C-B15F-FA2D782AB753}" type="sibTrans" cxnId="{32801CBD-6BBE-4C3F-97E6-6C14905B75D2}">
      <dgm:prSet/>
      <dgm:spPr/>
      <dgm:t>
        <a:bodyPr/>
        <a:lstStyle/>
        <a:p>
          <a:endParaRPr lang="en-US"/>
        </a:p>
      </dgm:t>
    </dgm:pt>
    <dgm:pt modelId="{3E313A00-6366-4020-827F-71E5619616D3}">
      <dgm:prSet/>
      <dgm:spPr/>
      <dgm:t>
        <a:bodyPr/>
        <a:lstStyle/>
        <a:p>
          <a:pPr rtl="0"/>
          <a:r>
            <a:rPr lang="da-DK" dirty="0" err="1" smtClean="0"/>
            <a:t>Theory</a:t>
          </a:r>
          <a:endParaRPr lang="da-DK" dirty="0"/>
        </a:p>
      </dgm:t>
    </dgm:pt>
    <dgm:pt modelId="{12B205AB-2DDC-434E-BE67-3993F5C37CF4}" type="parTrans" cxnId="{CE9FB3C5-6797-4396-9816-C4F474F0DC68}">
      <dgm:prSet/>
      <dgm:spPr/>
      <dgm:t>
        <a:bodyPr/>
        <a:lstStyle/>
        <a:p>
          <a:endParaRPr lang="en-US"/>
        </a:p>
      </dgm:t>
    </dgm:pt>
    <dgm:pt modelId="{AC87A779-BF56-4983-8784-D4A915D8E950}" type="sibTrans" cxnId="{CE9FB3C5-6797-4396-9816-C4F474F0DC68}">
      <dgm:prSet/>
      <dgm:spPr/>
      <dgm:t>
        <a:bodyPr/>
        <a:lstStyle/>
        <a:p>
          <a:endParaRPr lang="en-US"/>
        </a:p>
      </dgm:t>
    </dgm:pt>
    <dgm:pt modelId="{67120846-D4F5-41C7-8D0D-2B3CFDD9CEDB}" type="pres">
      <dgm:prSet presAssocID="{1C5B1C7F-3933-4739-8120-0BC68F98B7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AAF08F-8A5C-48F6-B96C-8C61F98C4B65}" type="pres">
      <dgm:prSet presAssocID="{DF00F7D6-C867-47D0-AB67-6BD45F49C93D}" presName="vertOne" presStyleCnt="0"/>
      <dgm:spPr/>
    </dgm:pt>
    <dgm:pt modelId="{2767F268-75D1-4B62-B581-8353849EAC32}" type="pres">
      <dgm:prSet presAssocID="{DF00F7D6-C867-47D0-AB67-6BD45F49C93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4E365-5D10-4FCB-985E-47CA52143770}" type="pres">
      <dgm:prSet presAssocID="{DF00F7D6-C867-47D0-AB67-6BD45F49C93D}" presName="parTransOne" presStyleCnt="0"/>
      <dgm:spPr/>
    </dgm:pt>
    <dgm:pt modelId="{FB45D977-43F5-4307-8ABD-05949997DBD8}" type="pres">
      <dgm:prSet presAssocID="{DF00F7D6-C867-47D0-AB67-6BD45F49C93D}" presName="horzOne" presStyleCnt="0"/>
      <dgm:spPr/>
    </dgm:pt>
    <dgm:pt modelId="{72C02EAF-E4AE-41DD-8D89-F6D63E3452CB}" type="pres">
      <dgm:prSet presAssocID="{7307C458-8767-4D28-9E8F-6C683DE2A7F3}" presName="vertTwo" presStyleCnt="0"/>
      <dgm:spPr/>
    </dgm:pt>
    <dgm:pt modelId="{B8C8C5E2-688B-4F25-886C-8E92AEEF35BC}" type="pres">
      <dgm:prSet presAssocID="{7307C458-8767-4D28-9E8F-6C683DE2A7F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B79B3-550D-46AE-A2DE-50A95B764E90}" type="pres">
      <dgm:prSet presAssocID="{7307C458-8767-4D28-9E8F-6C683DE2A7F3}" presName="parTransTwo" presStyleCnt="0"/>
      <dgm:spPr/>
    </dgm:pt>
    <dgm:pt modelId="{8EB34ED0-CF1F-4C11-A27B-B804DE03B862}" type="pres">
      <dgm:prSet presAssocID="{7307C458-8767-4D28-9E8F-6C683DE2A7F3}" presName="horzTwo" presStyleCnt="0"/>
      <dgm:spPr/>
    </dgm:pt>
    <dgm:pt modelId="{5CDF292A-AFA3-4F7B-80AE-4C86962E2ABB}" type="pres">
      <dgm:prSet presAssocID="{086D9FB8-3C00-46B5-88F9-98DB17B8D8FF}" presName="vertThree" presStyleCnt="0"/>
      <dgm:spPr/>
    </dgm:pt>
    <dgm:pt modelId="{0B88A315-CA72-492D-A7C1-47EF5ECBEF1C}" type="pres">
      <dgm:prSet presAssocID="{086D9FB8-3C00-46B5-88F9-98DB17B8D8FF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9AC34-39C5-46BB-BD06-05558FF5920D}" type="pres">
      <dgm:prSet presAssocID="{086D9FB8-3C00-46B5-88F9-98DB17B8D8FF}" presName="horzThree" presStyleCnt="0"/>
      <dgm:spPr/>
    </dgm:pt>
    <dgm:pt modelId="{F3412A89-D374-4DB8-87FE-713F30E67AF4}" type="pres">
      <dgm:prSet presAssocID="{CE1C6A2D-CD4D-4F70-9F1B-39EFE0C9DB4F}" presName="sibSpaceTwo" presStyleCnt="0"/>
      <dgm:spPr/>
    </dgm:pt>
    <dgm:pt modelId="{42E5F1F5-5BA8-4E70-8140-3D9CCD6E7CCF}" type="pres">
      <dgm:prSet presAssocID="{DE184076-83AD-4D4E-BC25-2C91B7D24E56}" presName="vertTwo" presStyleCnt="0"/>
      <dgm:spPr/>
    </dgm:pt>
    <dgm:pt modelId="{95FCD9B3-20B6-41C7-A2CA-6AE14E0415E3}" type="pres">
      <dgm:prSet presAssocID="{DE184076-83AD-4D4E-BC25-2C91B7D24E56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A0BE5-09A8-42CB-959B-7A701EDA105D}" type="pres">
      <dgm:prSet presAssocID="{DE184076-83AD-4D4E-BC25-2C91B7D24E56}" presName="parTransTwo" presStyleCnt="0"/>
      <dgm:spPr/>
    </dgm:pt>
    <dgm:pt modelId="{E5BFC090-3903-4C60-B023-E639B7C8BC57}" type="pres">
      <dgm:prSet presAssocID="{DE184076-83AD-4D4E-BC25-2C91B7D24E56}" presName="horzTwo" presStyleCnt="0"/>
      <dgm:spPr/>
    </dgm:pt>
    <dgm:pt modelId="{2E6B776F-C99D-489B-9E6A-E684EDE834D7}" type="pres">
      <dgm:prSet presAssocID="{35695270-50CF-438C-A543-B3146B8607EC}" presName="vertThree" presStyleCnt="0"/>
      <dgm:spPr/>
    </dgm:pt>
    <dgm:pt modelId="{88406267-02F2-45A9-B36C-B955459FF2DF}" type="pres">
      <dgm:prSet presAssocID="{35695270-50CF-438C-A543-B3146B8607E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8C306-9BDA-4594-8B0D-F8174D96E13B}" type="pres">
      <dgm:prSet presAssocID="{35695270-50CF-438C-A543-B3146B8607EC}" presName="horzThree" presStyleCnt="0"/>
      <dgm:spPr/>
    </dgm:pt>
    <dgm:pt modelId="{55C0B9A1-29B1-4363-BF6B-031AD1A5A041}" type="pres">
      <dgm:prSet presAssocID="{A0D6179C-7832-494B-B063-DA5DAB2B4C7F}" presName="sibSpaceOne" presStyleCnt="0"/>
      <dgm:spPr/>
    </dgm:pt>
    <dgm:pt modelId="{BB77A2C5-11FB-488C-AA97-A6CE8E9F8710}" type="pres">
      <dgm:prSet presAssocID="{EDF5BF3A-D3AD-49F9-A0DB-92A35529B66B}" presName="vertOne" presStyleCnt="0"/>
      <dgm:spPr/>
    </dgm:pt>
    <dgm:pt modelId="{23FD42B4-91CF-4260-8B32-FD56798A29B1}" type="pres">
      <dgm:prSet presAssocID="{EDF5BF3A-D3AD-49F9-A0DB-92A35529B66B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9BF71-A58A-44FE-AA83-F6229F52BCA8}" type="pres">
      <dgm:prSet presAssocID="{EDF5BF3A-D3AD-49F9-A0DB-92A35529B66B}" presName="parTransOne" presStyleCnt="0"/>
      <dgm:spPr/>
    </dgm:pt>
    <dgm:pt modelId="{ABB6A269-9748-4A28-87CE-AAE5C076B276}" type="pres">
      <dgm:prSet presAssocID="{EDF5BF3A-D3AD-49F9-A0DB-92A35529B66B}" presName="horzOne" presStyleCnt="0"/>
      <dgm:spPr/>
    </dgm:pt>
    <dgm:pt modelId="{59D01A2C-1BE3-4359-B8D9-8B925120EFD7}" type="pres">
      <dgm:prSet presAssocID="{0DED6CCB-C1E6-43B3-AD36-ECD38B01EB89}" presName="vertTwo" presStyleCnt="0"/>
      <dgm:spPr/>
    </dgm:pt>
    <dgm:pt modelId="{2EB7C6C3-5D2A-49A4-8080-7BBA6C096220}" type="pres">
      <dgm:prSet presAssocID="{0DED6CCB-C1E6-43B3-AD36-ECD38B01EB8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580A1-1368-44C6-9C4B-243B259C2969}" type="pres">
      <dgm:prSet presAssocID="{0DED6CCB-C1E6-43B3-AD36-ECD38B01EB89}" presName="parTransTwo" presStyleCnt="0"/>
      <dgm:spPr/>
    </dgm:pt>
    <dgm:pt modelId="{6ACB2E53-72B9-47DE-B3DA-A040E451DBBB}" type="pres">
      <dgm:prSet presAssocID="{0DED6CCB-C1E6-43B3-AD36-ECD38B01EB89}" presName="horzTwo" presStyleCnt="0"/>
      <dgm:spPr/>
    </dgm:pt>
    <dgm:pt modelId="{FF8F4CFB-4AED-47FF-9D62-E6FB61349BEE}" type="pres">
      <dgm:prSet presAssocID="{B4336E00-A4D8-4B23-95E4-85EE6DCDA495}" presName="vertThree" presStyleCnt="0"/>
      <dgm:spPr/>
    </dgm:pt>
    <dgm:pt modelId="{9E390604-A23B-4F97-BA6C-4D9036FA6A5E}" type="pres">
      <dgm:prSet presAssocID="{B4336E00-A4D8-4B23-95E4-85EE6DCDA49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C74AC7-CC50-46AB-A7BE-A893CD203756}" type="pres">
      <dgm:prSet presAssocID="{B4336E00-A4D8-4B23-95E4-85EE6DCDA495}" presName="horzThree" presStyleCnt="0"/>
      <dgm:spPr/>
    </dgm:pt>
    <dgm:pt modelId="{F364B90D-E2DB-4489-A4CF-AE25C8733FFE}" type="pres">
      <dgm:prSet presAssocID="{C1D4B78E-B389-4473-9405-AD2D68298BD7}" presName="sibSpaceTwo" presStyleCnt="0"/>
      <dgm:spPr/>
    </dgm:pt>
    <dgm:pt modelId="{6B3E9B65-7202-4654-BD5C-379AE0E0D8DF}" type="pres">
      <dgm:prSet presAssocID="{170E51F2-1E5C-4D97-84AA-75238863326A}" presName="vertTwo" presStyleCnt="0"/>
      <dgm:spPr/>
    </dgm:pt>
    <dgm:pt modelId="{86260F7F-E25A-46CD-B6BC-60B8A93FBA47}" type="pres">
      <dgm:prSet presAssocID="{170E51F2-1E5C-4D97-84AA-75238863326A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B4164-2F61-4CE1-A003-32E5213FC9BE}" type="pres">
      <dgm:prSet presAssocID="{170E51F2-1E5C-4D97-84AA-75238863326A}" presName="parTransTwo" presStyleCnt="0"/>
      <dgm:spPr/>
    </dgm:pt>
    <dgm:pt modelId="{D999B05C-F2DF-45C5-8B53-9B0061E2CCD7}" type="pres">
      <dgm:prSet presAssocID="{170E51F2-1E5C-4D97-84AA-75238863326A}" presName="horzTwo" presStyleCnt="0"/>
      <dgm:spPr/>
    </dgm:pt>
    <dgm:pt modelId="{9BDB28E5-B275-4C57-84CE-8F37A1E5E006}" type="pres">
      <dgm:prSet presAssocID="{3E313A00-6366-4020-827F-71E5619616D3}" presName="vertThree" presStyleCnt="0"/>
      <dgm:spPr/>
    </dgm:pt>
    <dgm:pt modelId="{B6F7A81D-E532-4D61-9C25-8EAE6AD94DBE}" type="pres">
      <dgm:prSet presAssocID="{3E313A00-6366-4020-827F-71E5619616D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B24E8-E3C7-4CF6-A3E8-894EE0F7B01D}" type="pres">
      <dgm:prSet presAssocID="{3E313A00-6366-4020-827F-71E5619616D3}" presName="horzThree" presStyleCnt="0"/>
      <dgm:spPr/>
    </dgm:pt>
  </dgm:ptLst>
  <dgm:cxnLst>
    <dgm:cxn modelId="{26772AFD-9E5D-4F7C-91E8-5BA3E33DE2D6}" srcId="{EDF5BF3A-D3AD-49F9-A0DB-92A35529B66B}" destId="{0DED6CCB-C1E6-43B3-AD36-ECD38B01EB89}" srcOrd="0" destOrd="0" parTransId="{51BD1211-0321-437E-8A08-D87B2C987DE8}" sibTransId="{C1D4B78E-B389-4473-9405-AD2D68298BD7}"/>
    <dgm:cxn modelId="{4C20446B-8F1D-48E7-91AB-766E365CB059}" srcId="{1C5B1C7F-3933-4739-8120-0BC68F98B776}" destId="{DF00F7D6-C867-47D0-AB67-6BD45F49C93D}" srcOrd="0" destOrd="0" parTransId="{43BF0EF0-5720-4E21-8BD9-B7942EC3E13F}" sibTransId="{A0D6179C-7832-494B-B063-DA5DAB2B4C7F}"/>
    <dgm:cxn modelId="{D8EFCC90-BDEF-4B19-88FC-2BA0810D3433}" srcId="{EDF5BF3A-D3AD-49F9-A0DB-92A35529B66B}" destId="{170E51F2-1E5C-4D97-84AA-75238863326A}" srcOrd="1" destOrd="0" parTransId="{22466B29-EDD2-45DD-8ED2-1CD7397F63C4}" sibTransId="{6BA5F788-080B-407A-8D73-2F9430942445}"/>
    <dgm:cxn modelId="{1C5B8588-A9C2-4F93-9CAA-ACF79B75DDB9}" type="presOf" srcId="{DF00F7D6-C867-47D0-AB67-6BD45F49C93D}" destId="{2767F268-75D1-4B62-B581-8353849EAC32}" srcOrd="0" destOrd="0" presId="urn:microsoft.com/office/officeart/2005/8/layout/architecture"/>
    <dgm:cxn modelId="{14CE818F-260F-4F19-8941-4412D97E4753}" type="presOf" srcId="{3E313A00-6366-4020-827F-71E5619616D3}" destId="{B6F7A81D-E532-4D61-9C25-8EAE6AD94DBE}" srcOrd="0" destOrd="0" presId="urn:microsoft.com/office/officeart/2005/8/layout/architecture"/>
    <dgm:cxn modelId="{CE9FB3C5-6797-4396-9816-C4F474F0DC68}" srcId="{170E51F2-1E5C-4D97-84AA-75238863326A}" destId="{3E313A00-6366-4020-827F-71E5619616D3}" srcOrd="0" destOrd="0" parTransId="{12B205AB-2DDC-434E-BE67-3993F5C37CF4}" sibTransId="{AC87A779-BF56-4983-8784-D4A915D8E950}"/>
    <dgm:cxn modelId="{729D4AC0-1F7A-4F1E-A4BC-95D1EB5148D8}" type="presOf" srcId="{1C5B1C7F-3933-4739-8120-0BC68F98B776}" destId="{67120846-D4F5-41C7-8D0D-2B3CFDD9CEDB}" srcOrd="0" destOrd="0" presId="urn:microsoft.com/office/officeart/2005/8/layout/architecture"/>
    <dgm:cxn modelId="{985B8537-D979-4FCF-A297-D7E1FB42E2BE}" type="presOf" srcId="{170E51F2-1E5C-4D97-84AA-75238863326A}" destId="{86260F7F-E25A-46CD-B6BC-60B8A93FBA47}" srcOrd="0" destOrd="0" presId="urn:microsoft.com/office/officeart/2005/8/layout/architecture"/>
    <dgm:cxn modelId="{FA3B7DD0-3A2F-4261-9408-6CDEAEC91B54}" type="presOf" srcId="{35695270-50CF-438C-A543-B3146B8607EC}" destId="{88406267-02F2-45A9-B36C-B955459FF2DF}" srcOrd="0" destOrd="0" presId="urn:microsoft.com/office/officeart/2005/8/layout/architecture"/>
    <dgm:cxn modelId="{B3C2BE88-1CAB-4262-B9AF-9A370FC58521}" srcId="{7307C458-8767-4D28-9E8F-6C683DE2A7F3}" destId="{086D9FB8-3C00-46B5-88F9-98DB17B8D8FF}" srcOrd="0" destOrd="0" parTransId="{2486DB4F-AE33-4637-A2EC-F5E17A70E0B7}" sibTransId="{55175B24-ECB5-4A8C-A013-1372AE389969}"/>
    <dgm:cxn modelId="{2A8D0320-6B1D-4876-B8CF-9161445EFEB0}" type="presOf" srcId="{086D9FB8-3C00-46B5-88F9-98DB17B8D8FF}" destId="{0B88A315-CA72-492D-A7C1-47EF5ECBEF1C}" srcOrd="0" destOrd="0" presId="urn:microsoft.com/office/officeart/2005/8/layout/architecture"/>
    <dgm:cxn modelId="{DCD608D2-B962-4287-BB2D-C5EDF2518ED1}" type="presOf" srcId="{0DED6CCB-C1E6-43B3-AD36-ECD38B01EB89}" destId="{2EB7C6C3-5D2A-49A4-8080-7BBA6C096220}" srcOrd="0" destOrd="0" presId="urn:microsoft.com/office/officeart/2005/8/layout/architecture"/>
    <dgm:cxn modelId="{83F42159-4C7A-4DF4-A36C-BAFB082701D8}" type="presOf" srcId="{EDF5BF3A-D3AD-49F9-A0DB-92A35529B66B}" destId="{23FD42B4-91CF-4260-8B32-FD56798A29B1}" srcOrd="0" destOrd="0" presId="urn:microsoft.com/office/officeart/2005/8/layout/architecture"/>
    <dgm:cxn modelId="{AB137702-850C-4B46-9636-077EA235AAC1}" type="presOf" srcId="{B4336E00-A4D8-4B23-95E4-85EE6DCDA495}" destId="{9E390604-A23B-4F97-BA6C-4D9036FA6A5E}" srcOrd="0" destOrd="0" presId="urn:microsoft.com/office/officeart/2005/8/layout/architecture"/>
    <dgm:cxn modelId="{79C41AC5-DF80-4620-9B85-0DAE75438441}" srcId="{1C5B1C7F-3933-4739-8120-0BC68F98B776}" destId="{EDF5BF3A-D3AD-49F9-A0DB-92A35529B66B}" srcOrd="1" destOrd="0" parTransId="{F16173F5-ED33-4F10-8006-23358249C22B}" sibTransId="{06A2F318-E258-48A1-8E16-A9B472B5C4EF}"/>
    <dgm:cxn modelId="{E672F071-688E-448B-B760-393026C832C2}" type="presOf" srcId="{DE184076-83AD-4D4E-BC25-2C91B7D24E56}" destId="{95FCD9B3-20B6-41C7-A2CA-6AE14E0415E3}" srcOrd="0" destOrd="0" presId="urn:microsoft.com/office/officeart/2005/8/layout/architecture"/>
    <dgm:cxn modelId="{21FDC197-AC60-4E17-90DA-95AFC846A976}" srcId="{DF00F7D6-C867-47D0-AB67-6BD45F49C93D}" destId="{7307C458-8767-4D28-9E8F-6C683DE2A7F3}" srcOrd="0" destOrd="0" parTransId="{2E84799B-CDA5-4D3F-BA6D-5457D8E88C39}" sibTransId="{CE1C6A2D-CD4D-4F70-9F1B-39EFE0C9DB4F}"/>
    <dgm:cxn modelId="{B1B351B8-5F1F-4304-910E-347FB6896D23}" srcId="{DF00F7D6-C867-47D0-AB67-6BD45F49C93D}" destId="{DE184076-83AD-4D4E-BC25-2C91B7D24E56}" srcOrd="1" destOrd="0" parTransId="{C6760631-556A-4E17-B94F-1614D4C9D311}" sibTransId="{7CE1BBDF-54D3-4BEC-962E-B2618ACC215C}"/>
    <dgm:cxn modelId="{A1D60366-15F6-494B-86A6-42A0854ADB7C}" srcId="{DE184076-83AD-4D4E-BC25-2C91B7D24E56}" destId="{35695270-50CF-438C-A543-B3146B8607EC}" srcOrd="0" destOrd="0" parTransId="{2BC32756-FDC2-4193-BA3D-553124CEA6CE}" sibTransId="{80838528-AB28-45E4-8D1C-025986456D2B}"/>
    <dgm:cxn modelId="{32801CBD-6BBE-4C3F-97E6-6C14905B75D2}" srcId="{0DED6CCB-C1E6-43B3-AD36-ECD38B01EB89}" destId="{B4336E00-A4D8-4B23-95E4-85EE6DCDA495}" srcOrd="0" destOrd="0" parTransId="{A6838E0A-B279-47FA-AE7E-27567AE47C20}" sibTransId="{E79D73CA-8A35-412C-B15F-FA2D782AB753}"/>
    <dgm:cxn modelId="{521C78D8-A936-4AAA-80F3-32A532FA8A56}" type="presOf" srcId="{7307C458-8767-4D28-9E8F-6C683DE2A7F3}" destId="{B8C8C5E2-688B-4F25-886C-8E92AEEF35BC}" srcOrd="0" destOrd="0" presId="urn:microsoft.com/office/officeart/2005/8/layout/architecture"/>
    <dgm:cxn modelId="{3334FB51-F0EA-495C-8AB1-6DF9A0A57048}" type="presParOf" srcId="{67120846-D4F5-41C7-8D0D-2B3CFDD9CEDB}" destId="{73AAF08F-8A5C-48F6-B96C-8C61F98C4B65}" srcOrd="0" destOrd="0" presId="urn:microsoft.com/office/officeart/2005/8/layout/architecture"/>
    <dgm:cxn modelId="{254A68D7-C454-41CA-9DE1-EE95498063FA}" type="presParOf" srcId="{73AAF08F-8A5C-48F6-B96C-8C61F98C4B65}" destId="{2767F268-75D1-4B62-B581-8353849EAC32}" srcOrd="0" destOrd="0" presId="urn:microsoft.com/office/officeart/2005/8/layout/architecture"/>
    <dgm:cxn modelId="{EDEE2F87-C8D8-42B0-9CD0-D63DD3F6A48A}" type="presParOf" srcId="{73AAF08F-8A5C-48F6-B96C-8C61F98C4B65}" destId="{F2B4E365-5D10-4FCB-985E-47CA52143770}" srcOrd="1" destOrd="0" presId="urn:microsoft.com/office/officeart/2005/8/layout/architecture"/>
    <dgm:cxn modelId="{11CB0459-2280-4CF4-97E7-35093A9BA72A}" type="presParOf" srcId="{73AAF08F-8A5C-48F6-B96C-8C61F98C4B65}" destId="{FB45D977-43F5-4307-8ABD-05949997DBD8}" srcOrd="2" destOrd="0" presId="urn:microsoft.com/office/officeart/2005/8/layout/architecture"/>
    <dgm:cxn modelId="{275B0E26-FD75-4F2D-A07E-3C40DEB5DA67}" type="presParOf" srcId="{FB45D977-43F5-4307-8ABD-05949997DBD8}" destId="{72C02EAF-E4AE-41DD-8D89-F6D63E3452CB}" srcOrd="0" destOrd="0" presId="urn:microsoft.com/office/officeart/2005/8/layout/architecture"/>
    <dgm:cxn modelId="{F38A6697-815F-4C61-B452-0A6BA941812C}" type="presParOf" srcId="{72C02EAF-E4AE-41DD-8D89-F6D63E3452CB}" destId="{B8C8C5E2-688B-4F25-886C-8E92AEEF35BC}" srcOrd="0" destOrd="0" presId="urn:microsoft.com/office/officeart/2005/8/layout/architecture"/>
    <dgm:cxn modelId="{F527A5E8-17C5-4F1A-A137-4BB85C2C295C}" type="presParOf" srcId="{72C02EAF-E4AE-41DD-8D89-F6D63E3452CB}" destId="{9DEB79B3-550D-46AE-A2DE-50A95B764E90}" srcOrd="1" destOrd="0" presId="urn:microsoft.com/office/officeart/2005/8/layout/architecture"/>
    <dgm:cxn modelId="{B7963F3D-DD49-426D-9344-E4FD972E6ABA}" type="presParOf" srcId="{72C02EAF-E4AE-41DD-8D89-F6D63E3452CB}" destId="{8EB34ED0-CF1F-4C11-A27B-B804DE03B862}" srcOrd="2" destOrd="0" presId="urn:microsoft.com/office/officeart/2005/8/layout/architecture"/>
    <dgm:cxn modelId="{3D41EB17-4D06-4C77-BADD-B775D5CBD080}" type="presParOf" srcId="{8EB34ED0-CF1F-4C11-A27B-B804DE03B862}" destId="{5CDF292A-AFA3-4F7B-80AE-4C86962E2ABB}" srcOrd="0" destOrd="0" presId="urn:microsoft.com/office/officeart/2005/8/layout/architecture"/>
    <dgm:cxn modelId="{7C53F977-3419-4C18-9759-0E7DD20DA13B}" type="presParOf" srcId="{5CDF292A-AFA3-4F7B-80AE-4C86962E2ABB}" destId="{0B88A315-CA72-492D-A7C1-47EF5ECBEF1C}" srcOrd="0" destOrd="0" presId="urn:microsoft.com/office/officeart/2005/8/layout/architecture"/>
    <dgm:cxn modelId="{4C7EA92B-FA28-4862-81AC-67E07CC607E7}" type="presParOf" srcId="{5CDF292A-AFA3-4F7B-80AE-4C86962E2ABB}" destId="{3789AC34-39C5-46BB-BD06-05558FF5920D}" srcOrd="1" destOrd="0" presId="urn:microsoft.com/office/officeart/2005/8/layout/architecture"/>
    <dgm:cxn modelId="{CA891C8C-3026-4A2C-9735-1E6DCA174767}" type="presParOf" srcId="{FB45D977-43F5-4307-8ABD-05949997DBD8}" destId="{F3412A89-D374-4DB8-87FE-713F30E67AF4}" srcOrd="1" destOrd="0" presId="urn:microsoft.com/office/officeart/2005/8/layout/architecture"/>
    <dgm:cxn modelId="{9DE674DD-19C4-4919-A197-9AC570F17C9C}" type="presParOf" srcId="{FB45D977-43F5-4307-8ABD-05949997DBD8}" destId="{42E5F1F5-5BA8-4E70-8140-3D9CCD6E7CCF}" srcOrd="2" destOrd="0" presId="urn:microsoft.com/office/officeart/2005/8/layout/architecture"/>
    <dgm:cxn modelId="{26743251-85CF-4D83-B541-BD83C740A7FA}" type="presParOf" srcId="{42E5F1F5-5BA8-4E70-8140-3D9CCD6E7CCF}" destId="{95FCD9B3-20B6-41C7-A2CA-6AE14E0415E3}" srcOrd="0" destOrd="0" presId="urn:microsoft.com/office/officeart/2005/8/layout/architecture"/>
    <dgm:cxn modelId="{E625D1E3-E8FF-4D10-B9AF-53A169CF32C0}" type="presParOf" srcId="{42E5F1F5-5BA8-4E70-8140-3D9CCD6E7CCF}" destId="{399A0BE5-09A8-42CB-959B-7A701EDA105D}" srcOrd="1" destOrd="0" presId="urn:microsoft.com/office/officeart/2005/8/layout/architecture"/>
    <dgm:cxn modelId="{74CA981C-7383-4E6B-A450-AA93D19F98F4}" type="presParOf" srcId="{42E5F1F5-5BA8-4E70-8140-3D9CCD6E7CCF}" destId="{E5BFC090-3903-4C60-B023-E639B7C8BC57}" srcOrd="2" destOrd="0" presId="urn:microsoft.com/office/officeart/2005/8/layout/architecture"/>
    <dgm:cxn modelId="{056AAB1E-E557-41DB-BCD1-588E835D97FE}" type="presParOf" srcId="{E5BFC090-3903-4C60-B023-E639B7C8BC57}" destId="{2E6B776F-C99D-489B-9E6A-E684EDE834D7}" srcOrd="0" destOrd="0" presId="urn:microsoft.com/office/officeart/2005/8/layout/architecture"/>
    <dgm:cxn modelId="{46804ED5-9BAE-4DBA-B1C3-FEC73A91FCA2}" type="presParOf" srcId="{2E6B776F-C99D-489B-9E6A-E684EDE834D7}" destId="{88406267-02F2-45A9-B36C-B955459FF2DF}" srcOrd="0" destOrd="0" presId="urn:microsoft.com/office/officeart/2005/8/layout/architecture"/>
    <dgm:cxn modelId="{40BE68C8-3105-4616-9354-61B3F5F901AA}" type="presParOf" srcId="{2E6B776F-C99D-489B-9E6A-E684EDE834D7}" destId="{91A8C306-9BDA-4594-8B0D-F8174D96E13B}" srcOrd="1" destOrd="0" presId="urn:microsoft.com/office/officeart/2005/8/layout/architecture"/>
    <dgm:cxn modelId="{E2F9DADA-F46F-4E84-AECB-F99EF9A4F30D}" type="presParOf" srcId="{67120846-D4F5-41C7-8D0D-2B3CFDD9CEDB}" destId="{55C0B9A1-29B1-4363-BF6B-031AD1A5A041}" srcOrd="1" destOrd="0" presId="urn:microsoft.com/office/officeart/2005/8/layout/architecture"/>
    <dgm:cxn modelId="{4B6129AB-F584-4A3A-BE7A-C23B5885CC32}" type="presParOf" srcId="{67120846-D4F5-41C7-8D0D-2B3CFDD9CEDB}" destId="{BB77A2C5-11FB-488C-AA97-A6CE8E9F8710}" srcOrd="2" destOrd="0" presId="urn:microsoft.com/office/officeart/2005/8/layout/architecture"/>
    <dgm:cxn modelId="{C5CB91DB-87D3-473C-835C-91A836D11DB0}" type="presParOf" srcId="{BB77A2C5-11FB-488C-AA97-A6CE8E9F8710}" destId="{23FD42B4-91CF-4260-8B32-FD56798A29B1}" srcOrd="0" destOrd="0" presId="urn:microsoft.com/office/officeart/2005/8/layout/architecture"/>
    <dgm:cxn modelId="{698362C6-38AC-4A3B-831D-748350CEEFAA}" type="presParOf" srcId="{BB77A2C5-11FB-488C-AA97-A6CE8E9F8710}" destId="{C629BF71-A58A-44FE-AA83-F6229F52BCA8}" srcOrd="1" destOrd="0" presId="urn:microsoft.com/office/officeart/2005/8/layout/architecture"/>
    <dgm:cxn modelId="{E79702DF-FA62-4168-8762-E1D45DD39F85}" type="presParOf" srcId="{BB77A2C5-11FB-488C-AA97-A6CE8E9F8710}" destId="{ABB6A269-9748-4A28-87CE-AAE5C076B276}" srcOrd="2" destOrd="0" presId="urn:microsoft.com/office/officeart/2005/8/layout/architecture"/>
    <dgm:cxn modelId="{EFED898C-5962-47AA-A660-6FA6D7EB9D37}" type="presParOf" srcId="{ABB6A269-9748-4A28-87CE-AAE5C076B276}" destId="{59D01A2C-1BE3-4359-B8D9-8B925120EFD7}" srcOrd="0" destOrd="0" presId="urn:microsoft.com/office/officeart/2005/8/layout/architecture"/>
    <dgm:cxn modelId="{0A9891B3-F0F9-47D2-B916-E68B7F03AB71}" type="presParOf" srcId="{59D01A2C-1BE3-4359-B8D9-8B925120EFD7}" destId="{2EB7C6C3-5D2A-49A4-8080-7BBA6C096220}" srcOrd="0" destOrd="0" presId="urn:microsoft.com/office/officeart/2005/8/layout/architecture"/>
    <dgm:cxn modelId="{50DAC2F1-1B26-4826-A5D3-6153C68FD17E}" type="presParOf" srcId="{59D01A2C-1BE3-4359-B8D9-8B925120EFD7}" destId="{2B9580A1-1368-44C6-9C4B-243B259C2969}" srcOrd="1" destOrd="0" presId="urn:microsoft.com/office/officeart/2005/8/layout/architecture"/>
    <dgm:cxn modelId="{2E9DEFB5-34F4-499B-92E2-CB51558A1263}" type="presParOf" srcId="{59D01A2C-1BE3-4359-B8D9-8B925120EFD7}" destId="{6ACB2E53-72B9-47DE-B3DA-A040E451DBBB}" srcOrd="2" destOrd="0" presId="urn:microsoft.com/office/officeart/2005/8/layout/architecture"/>
    <dgm:cxn modelId="{8D8CE85E-B283-4D8F-AD40-D81A5A3CDB13}" type="presParOf" srcId="{6ACB2E53-72B9-47DE-B3DA-A040E451DBBB}" destId="{FF8F4CFB-4AED-47FF-9D62-E6FB61349BEE}" srcOrd="0" destOrd="0" presId="urn:microsoft.com/office/officeart/2005/8/layout/architecture"/>
    <dgm:cxn modelId="{8103F609-E223-4E79-8EF7-45E83102177C}" type="presParOf" srcId="{FF8F4CFB-4AED-47FF-9D62-E6FB61349BEE}" destId="{9E390604-A23B-4F97-BA6C-4D9036FA6A5E}" srcOrd="0" destOrd="0" presId="urn:microsoft.com/office/officeart/2005/8/layout/architecture"/>
    <dgm:cxn modelId="{DA184ACE-ED73-4BE1-A3EB-E87BB8FBF249}" type="presParOf" srcId="{FF8F4CFB-4AED-47FF-9D62-E6FB61349BEE}" destId="{2FC74AC7-CC50-46AB-A7BE-A893CD203756}" srcOrd="1" destOrd="0" presId="urn:microsoft.com/office/officeart/2005/8/layout/architecture"/>
    <dgm:cxn modelId="{117933F9-D14F-4096-BD6B-9628590338AE}" type="presParOf" srcId="{ABB6A269-9748-4A28-87CE-AAE5C076B276}" destId="{F364B90D-E2DB-4489-A4CF-AE25C8733FFE}" srcOrd="1" destOrd="0" presId="urn:microsoft.com/office/officeart/2005/8/layout/architecture"/>
    <dgm:cxn modelId="{62323526-4BEF-4699-8E8E-CE24B31EA126}" type="presParOf" srcId="{ABB6A269-9748-4A28-87CE-AAE5C076B276}" destId="{6B3E9B65-7202-4654-BD5C-379AE0E0D8DF}" srcOrd="2" destOrd="0" presId="urn:microsoft.com/office/officeart/2005/8/layout/architecture"/>
    <dgm:cxn modelId="{1F2EEF53-6335-47AD-9FDF-C63B052FEAB3}" type="presParOf" srcId="{6B3E9B65-7202-4654-BD5C-379AE0E0D8DF}" destId="{86260F7F-E25A-46CD-B6BC-60B8A93FBA47}" srcOrd="0" destOrd="0" presId="urn:microsoft.com/office/officeart/2005/8/layout/architecture"/>
    <dgm:cxn modelId="{C27B79BA-1AC5-4AE8-936B-FF954116E1AC}" type="presParOf" srcId="{6B3E9B65-7202-4654-BD5C-379AE0E0D8DF}" destId="{E85B4164-2F61-4CE1-A003-32E5213FC9BE}" srcOrd="1" destOrd="0" presId="urn:microsoft.com/office/officeart/2005/8/layout/architecture"/>
    <dgm:cxn modelId="{16BCEBA7-7C51-4EDA-A02F-2F132E35BE1A}" type="presParOf" srcId="{6B3E9B65-7202-4654-BD5C-379AE0E0D8DF}" destId="{D999B05C-F2DF-45C5-8B53-9B0061E2CCD7}" srcOrd="2" destOrd="0" presId="urn:microsoft.com/office/officeart/2005/8/layout/architecture"/>
    <dgm:cxn modelId="{55097734-BF5C-4AB1-B35A-A88645E783E3}" type="presParOf" srcId="{D999B05C-F2DF-45C5-8B53-9B0061E2CCD7}" destId="{9BDB28E5-B275-4C57-84CE-8F37A1E5E006}" srcOrd="0" destOrd="0" presId="urn:microsoft.com/office/officeart/2005/8/layout/architecture"/>
    <dgm:cxn modelId="{5EED38C5-A684-49BD-AB4E-CA6B9346172A}" type="presParOf" srcId="{9BDB28E5-B275-4C57-84CE-8F37A1E5E006}" destId="{B6F7A81D-E532-4D61-9C25-8EAE6AD94DBE}" srcOrd="0" destOrd="0" presId="urn:microsoft.com/office/officeart/2005/8/layout/architecture"/>
    <dgm:cxn modelId="{1DC2F104-1DC6-4E35-A148-26995379844C}" type="presParOf" srcId="{9BDB28E5-B275-4C57-84CE-8F37A1E5E006}" destId="{EDFB24E8-E3C7-4CF6-A3E8-894EE0F7B01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7F268-75D1-4B62-B581-8353849EAC32}">
      <dsp:nvSpPr>
        <dsp:cNvPr id="0" name=""/>
        <dsp:cNvSpPr/>
      </dsp:nvSpPr>
      <dsp:spPr>
        <a:xfrm>
          <a:off x="2274" y="1830904"/>
          <a:ext cx="317817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Praksisdel</a:t>
          </a:r>
          <a:endParaRPr lang="da-DK" sz="3500" kern="1200" dirty="0"/>
        </a:p>
      </dsp:txBody>
      <dsp:txXfrm>
        <a:off x="25776" y="1854406"/>
        <a:ext cx="3131173" cy="755415"/>
      </dsp:txXfrm>
    </dsp:sp>
    <dsp:sp modelId="{B8C8C5E2-688B-4F25-886C-8E92AEEF35BC}">
      <dsp:nvSpPr>
        <dsp:cNvPr id="0" name=""/>
        <dsp:cNvSpPr/>
      </dsp:nvSpPr>
      <dsp:spPr>
        <a:xfrm>
          <a:off x="2274" y="915580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Målrettede opgavetyper</a:t>
          </a:r>
          <a:endParaRPr lang="da-DK" sz="1500" kern="1200" dirty="0"/>
        </a:p>
      </dsp:txBody>
      <dsp:txXfrm>
        <a:off x="25776" y="939082"/>
        <a:ext cx="1478033" cy="755415"/>
      </dsp:txXfrm>
    </dsp:sp>
    <dsp:sp modelId="{0B88A315-CA72-492D-A7C1-47EF5ECBEF1C}">
      <dsp:nvSpPr>
        <dsp:cNvPr id="0" name=""/>
        <dsp:cNvSpPr/>
      </dsp:nvSpPr>
      <dsp:spPr>
        <a:xfrm>
          <a:off x="2274" y="257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err="1" smtClean="0"/>
            <a:t>Tasks</a:t>
          </a:r>
          <a:endParaRPr lang="da-DK" sz="1500" kern="1200" dirty="0"/>
        </a:p>
      </dsp:txBody>
      <dsp:txXfrm>
        <a:off x="25776" y="23759"/>
        <a:ext cx="1478033" cy="755415"/>
      </dsp:txXfrm>
    </dsp:sp>
    <dsp:sp modelId="{95FCD9B3-20B6-41C7-A2CA-6AE14E0415E3}">
      <dsp:nvSpPr>
        <dsp:cNvPr id="0" name=""/>
        <dsp:cNvSpPr/>
      </dsp:nvSpPr>
      <dsp:spPr>
        <a:xfrm>
          <a:off x="1655414" y="915580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Teknikker til løsning af opgaverne</a:t>
          </a:r>
          <a:endParaRPr lang="da-DK" sz="1500" kern="1200" dirty="0"/>
        </a:p>
      </dsp:txBody>
      <dsp:txXfrm>
        <a:off x="1678916" y="939082"/>
        <a:ext cx="1478033" cy="755415"/>
      </dsp:txXfrm>
    </dsp:sp>
    <dsp:sp modelId="{88406267-02F2-45A9-B36C-B955459FF2DF}">
      <dsp:nvSpPr>
        <dsp:cNvPr id="0" name=""/>
        <dsp:cNvSpPr/>
      </dsp:nvSpPr>
      <dsp:spPr>
        <a:xfrm>
          <a:off x="1655414" y="257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err="1" smtClean="0"/>
            <a:t>Techniques</a:t>
          </a:r>
          <a:endParaRPr lang="da-DK" sz="1500" kern="1200" dirty="0"/>
        </a:p>
      </dsp:txBody>
      <dsp:txXfrm>
        <a:off x="1678916" y="23759"/>
        <a:ext cx="1478033" cy="755415"/>
      </dsp:txXfrm>
    </dsp:sp>
    <dsp:sp modelId="{23FD42B4-91CF-4260-8B32-FD56798A29B1}">
      <dsp:nvSpPr>
        <dsp:cNvPr id="0" name=""/>
        <dsp:cNvSpPr/>
      </dsp:nvSpPr>
      <dsp:spPr>
        <a:xfrm>
          <a:off x="3436658" y="1830904"/>
          <a:ext cx="317817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Teoridel</a:t>
          </a:r>
          <a:endParaRPr lang="da-DK" sz="3500" kern="1200" dirty="0"/>
        </a:p>
      </dsp:txBody>
      <dsp:txXfrm>
        <a:off x="3460160" y="1854406"/>
        <a:ext cx="3131173" cy="755415"/>
      </dsp:txXfrm>
    </dsp:sp>
    <dsp:sp modelId="{2EB7C6C3-5D2A-49A4-8080-7BBA6C096220}">
      <dsp:nvSpPr>
        <dsp:cNvPr id="0" name=""/>
        <dsp:cNvSpPr/>
      </dsp:nvSpPr>
      <dsp:spPr>
        <a:xfrm>
          <a:off x="3436658" y="915580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En diskurs/rationale for teknikkerne</a:t>
          </a:r>
          <a:endParaRPr lang="da-DK" sz="1500" kern="1200" dirty="0"/>
        </a:p>
      </dsp:txBody>
      <dsp:txXfrm>
        <a:off x="3460160" y="939082"/>
        <a:ext cx="1478033" cy="755415"/>
      </dsp:txXfrm>
    </dsp:sp>
    <dsp:sp modelId="{9E390604-A23B-4F97-BA6C-4D9036FA6A5E}">
      <dsp:nvSpPr>
        <dsp:cNvPr id="0" name=""/>
        <dsp:cNvSpPr/>
      </dsp:nvSpPr>
      <dsp:spPr>
        <a:xfrm>
          <a:off x="3436658" y="257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Technology</a:t>
          </a:r>
          <a:endParaRPr lang="da-DK" sz="1500" kern="1200" dirty="0"/>
        </a:p>
      </dsp:txBody>
      <dsp:txXfrm>
        <a:off x="3460160" y="23759"/>
        <a:ext cx="1478033" cy="755415"/>
      </dsp:txXfrm>
    </dsp:sp>
    <dsp:sp modelId="{86260F7F-E25A-46CD-B6BC-60B8A93FBA47}">
      <dsp:nvSpPr>
        <dsp:cNvPr id="0" name=""/>
        <dsp:cNvSpPr/>
      </dsp:nvSpPr>
      <dsp:spPr>
        <a:xfrm>
          <a:off x="5089798" y="915580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En diskurs/rationale for teknologien</a:t>
          </a:r>
          <a:endParaRPr lang="da-DK" sz="1500" kern="1200" dirty="0"/>
        </a:p>
      </dsp:txBody>
      <dsp:txXfrm>
        <a:off x="5113300" y="939082"/>
        <a:ext cx="1478033" cy="755415"/>
      </dsp:txXfrm>
    </dsp:sp>
    <dsp:sp modelId="{B6F7A81D-E532-4D61-9C25-8EAE6AD94DBE}">
      <dsp:nvSpPr>
        <dsp:cNvPr id="0" name=""/>
        <dsp:cNvSpPr/>
      </dsp:nvSpPr>
      <dsp:spPr>
        <a:xfrm>
          <a:off x="5089798" y="257"/>
          <a:ext cx="1525037" cy="802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err="1" smtClean="0"/>
            <a:t>Theory</a:t>
          </a:r>
          <a:endParaRPr lang="da-DK" sz="1500" kern="1200" dirty="0"/>
        </a:p>
      </dsp:txBody>
      <dsp:txXfrm>
        <a:off x="5113300" y="23759"/>
        <a:ext cx="1478033" cy="755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43A6D-007F-104B-BD43-2B619AABF37F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184D-B6CA-7548-AB9C-6B5F650290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a-DK" dirty="0" smtClean="0"/>
              <a:t>Ny bekendtgørelse. Ny karakterer og ny rolle. Ny organisering af efteruddannelse og udvikling</a:t>
            </a:r>
          </a:p>
          <a:p>
            <a:pPr marL="228600" indent="-228600">
              <a:buAutoNum type="arabicPeriod"/>
            </a:pPr>
            <a:r>
              <a:rPr lang="da-DK" dirty="0" smtClean="0"/>
              <a:t>.</a:t>
            </a:r>
            <a:r>
              <a:rPr lang="da-DK" baseline="0" dirty="0" smtClean="0"/>
              <a:t> Begyndelsen inden OK 13 og </a:t>
            </a:r>
            <a:r>
              <a:rPr lang="da-DK" dirty="0" smtClean="0"/>
              <a:t>Rektorforening-GL-UVM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0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smtClean="0"/>
              <a:t>CMU </a:t>
            </a:r>
            <a:r>
              <a:rPr lang="en-US" sz="800" baseline="0" dirty="0" err="1" smtClean="0"/>
              <a:t>er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første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og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fremmest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støttet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af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Industriens</a:t>
            </a:r>
            <a:r>
              <a:rPr lang="en-US" sz="800" baseline="0" dirty="0" smtClean="0"/>
              <a:t> Fond, </a:t>
            </a:r>
            <a:r>
              <a:rPr lang="en-US" sz="800" baseline="0" dirty="0" err="1" smtClean="0"/>
              <a:t>herudover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af</a:t>
            </a:r>
            <a:r>
              <a:rPr lang="en-US" sz="800" baseline="0" dirty="0" smtClean="0"/>
              <a:t> MATH, UVM, Maplesoft. </a:t>
            </a:r>
            <a:r>
              <a:rPr lang="en-US" sz="800" baseline="0" dirty="0" err="1" smtClean="0"/>
              <a:t>Bemærkesesværdigt</a:t>
            </a:r>
            <a:r>
              <a:rPr lang="en-US" sz="800" baseline="0" dirty="0" smtClean="0"/>
              <a:t> at IF her </a:t>
            </a:r>
            <a:r>
              <a:rPr lang="en-US" sz="800" baseline="0" dirty="0" err="1" smtClean="0"/>
              <a:t>støtter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generel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faglig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udvikling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skolesystemet</a:t>
            </a:r>
            <a:r>
              <a:rPr lang="en-US" sz="800" baseline="0" dirty="0" smtClean="0"/>
              <a:t>. IF’s </a:t>
            </a:r>
            <a:r>
              <a:rPr lang="en-US" sz="800" baseline="0" dirty="0" err="1" smtClean="0"/>
              <a:t>fokus</a:t>
            </a:r>
            <a:r>
              <a:rPr lang="en-US" sz="800" baseline="0" dirty="0" smtClean="0"/>
              <a:t>: </a:t>
            </a:r>
            <a:r>
              <a:rPr lang="en-US" sz="800" baseline="0" dirty="0" err="1" smtClean="0"/>
              <a:t>fremme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dansk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industris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potentiale</a:t>
            </a:r>
            <a:r>
              <a:rPr lang="en-US" sz="800" baseline="0" dirty="0" smtClean="0"/>
              <a:t>, </a:t>
            </a:r>
            <a:r>
              <a:rPr lang="en-US" sz="800" baseline="0" dirty="0" err="1" smtClean="0"/>
              <a:t>støttes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oftest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meget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direkte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industriprojekter</a:t>
            </a:r>
            <a:r>
              <a:rPr lang="en-US" sz="800" baseline="0" dirty="0" smtClean="0"/>
              <a:t>. 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BF1C-2564-C24C-A821-99B088FA84E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2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Fordi man kan betyder ikke at man skal. Kan denne teknologioptimisme virkelig være rigtig.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err="1" smtClean="0"/>
              <a:t>ikke</a:t>
            </a:r>
            <a:r>
              <a:rPr lang="en-US" dirty="0" smtClean="0"/>
              <a:t> tablets, I-phone, </a:t>
            </a:r>
            <a:r>
              <a:rPr lang="en-US" dirty="0" err="1" smtClean="0"/>
              <a:t>kahoot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elektroniske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opslagstavler</a:t>
            </a:r>
            <a:r>
              <a:rPr lang="en-US" baseline="0" dirty="0" smtClean="0"/>
              <a:t>, </a:t>
            </a:r>
            <a:r>
              <a:rPr lang="en-US" dirty="0" err="1" smtClean="0"/>
              <a:t>Matematiksoftware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en-US" dirty="0" smtClean="0"/>
              <a:t> over CAS: Excel, </a:t>
            </a:r>
            <a:r>
              <a:rPr lang="en-US" dirty="0" err="1" smtClean="0"/>
              <a:t>Geogebra</a:t>
            </a:r>
            <a:r>
              <a:rPr lang="en-US" dirty="0" smtClean="0"/>
              <a:t>, </a:t>
            </a:r>
            <a:r>
              <a:rPr lang="en-US" dirty="0" err="1" smtClean="0"/>
              <a:t>avancerede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lommeregnere</a:t>
            </a:r>
            <a:r>
              <a:rPr lang="en-US" baseline="0" dirty="0" smtClean="0"/>
              <a:t>, …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sidste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standarder</a:t>
            </a:r>
            <a:endParaRPr lang="en-US" dirty="0" smtClean="0"/>
          </a:p>
          <a:p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2. Hvad skal vi i den matematiske produktion bevare </a:t>
            </a:r>
            <a:r>
              <a:rPr lang="da-DK" dirty="0" err="1" smtClean="0"/>
              <a:t>kontrolen</a:t>
            </a:r>
            <a:r>
              <a:rPr lang="da-DK" dirty="0" smtClean="0"/>
              <a:t> over? 4. også intentioner i selve værktøjet.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Svar kunne ikke findes i lærerplanerne. Nævn efteruddannelse i forbindelse med coaching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Curtis center. Mere mundret end Grønbæk Centeret. Fordelingsudvalget i KBH. Fælles ramme, fokus på matematikfaglighed (stofdidaktik), Udgangspunkt i lærernes egne ideer, forankring på skolerne og CMU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ATD: </a:t>
            </a:r>
            <a:r>
              <a:rPr lang="en-US" dirty="0" err="1" smtClean="0"/>
              <a:t>Instrumenterede</a:t>
            </a:r>
            <a:r>
              <a:rPr lang="en-US" dirty="0" smtClean="0"/>
              <a:t> </a:t>
            </a:r>
            <a:r>
              <a:rPr lang="en-US" dirty="0" err="1" smtClean="0"/>
              <a:t>teknikker</a:t>
            </a:r>
            <a:r>
              <a:rPr lang="en-US" dirty="0" smtClean="0"/>
              <a:t> I </a:t>
            </a:r>
            <a:r>
              <a:rPr lang="en-US" dirty="0" err="1" smtClean="0"/>
              <a:t>forbindelse</a:t>
            </a:r>
            <a:r>
              <a:rPr lang="en-US" dirty="0" smtClean="0"/>
              <a:t> med Tasks. Regression, </a:t>
            </a:r>
            <a:r>
              <a:rPr lang="en-US" dirty="0" err="1" smtClean="0"/>
              <a:t>Andengradspolynomium</a:t>
            </a:r>
            <a:r>
              <a:rPr lang="en-US" dirty="0" smtClean="0"/>
              <a:t>, </a:t>
            </a:r>
            <a:r>
              <a:rPr lang="en-US" dirty="0" err="1" smtClean="0"/>
              <a:t>Indledning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differnetialregning</a:t>
            </a:r>
            <a:r>
              <a:rPr lang="en-US" dirty="0" smtClean="0"/>
              <a:t>, </a:t>
            </a:r>
            <a:r>
              <a:rPr lang="en-US" dirty="0" err="1" smtClean="0"/>
              <a:t>Rumgeometri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FD468-6357-4A14-BEC8-B019A23CE9A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07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teacher: Master degree, 5 - 6 </a:t>
            </a:r>
            <a:r>
              <a:rPr lang="en-US" dirty="0" err="1" smtClean="0"/>
              <a:t>yrs</a:t>
            </a:r>
            <a:r>
              <a:rPr lang="en-US" dirty="0" smtClean="0"/>
              <a:t> experience.</a:t>
            </a:r>
            <a:r>
              <a:rPr lang="en-US" baseline="0" dirty="0" smtClean="0"/>
              <a:t> L</a:t>
            </a:r>
            <a:r>
              <a:rPr lang="en-US" dirty="0" smtClean="0"/>
              <a:t>ocal community &lt; lower middle-class</a:t>
            </a:r>
          </a:p>
          <a:p>
            <a:r>
              <a:rPr lang="en-US" dirty="0" smtClean="0"/>
              <a:t>Middle teacher: Very high mathematical</a:t>
            </a:r>
            <a:r>
              <a:rPr lang="en-US" baseline="0" dirty="0" smtClean="0"/>
              <a:t> and CAS experience at secondary and tertiary education levels. Local community &gt; upper middle class, solid academic background of students.</a:t>
            </a:r>
          </a:p>
          <a:p>
            <a:r>
              <a:rPr lang="en-US" baseline="0" dirty="0" smtClean="0"/>
              <a:t>Right teacher: Bachelor degree, 2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of experience. Local community: mixed, but above average level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FD468-6357-4A14-BEC8-B019A23CE9A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94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Drijvers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blevet</a:t>
            </a:r>
            <a:r>
              <a:rPr lang="en-US" dirty="0" smtClean="0"/>
              <a:t> mere </a:t>
            </a:r>
            <a:r>
              <a:rPr lang="en-US" dirty="0" err="1" smtClean="0"/>
              <a:t>forbeholden</a:t>
            </a:r>
            <a:r>
              <a:rPr lang="en-US" dirty="0" smtClean="0"/>
              <a:t> </a:t>
            </a:r>
            <a:r>
              <a:rPr lang="en-US" dirty="0" err="1" smtClean="0"/>
              <a:t>gennem</a:t>
            </a:r>
            <a:r>
              <a:rPr lang="en-US" dirty="0" smtClean="0"/>
              <a:t> </a:t>
            </a:r>
            <a:r>
              <a:rPr lang="en-US" dirty="0" err="1" smtClean="0"/>
              <a:t>årene</a:t>
            </a:r>
            <a:r>
              <a:rPr lang="en-US" dirty="0" smtClean="0"/>
              <a:t>. </a:t>
            </a:r>
            <a:r>
              <a:rPr lang="en-US" dirty="0" err="1" smtClean="0"/>
              <a:t>Hvad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udviklet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fået</a:t>
            </a:r>
            <a:r>
              <a:rPr lang="en-US" baseline="0" dirty="0" smtClean="0"/>
              <a:t> med</a:t>
            </a:r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2184D-B6CA-7548-AB9C-6B5F650290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6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em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NAT_ppt_top_red_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7"/>
          <p:cNvSpPr txBox="1"/>
          <p:nvPr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Navn på oplægsholder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Navn på KU-enhed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-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936000" y="1800000"/>
            <a:ext cx="7020000" cy="46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>
                <a:latin typeface="Century Gothic" pitchFamily="34" charset="0"/>
              </a:defRPr>
            </a:lvl1pPr>
            <a:lvl2pPr>
              <a:defRPr sz="14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88913"/>
            <a:ext cx="6264696" cy="1007839"/>
          </a:xfrm>
          <a:prstGeom prst="rect">
            <a:avLst/>
          </a:prstGeom>
        </p:spPr>
        <p:txBody>
          <a:bodyPr/>
          <a:lstStyle>
            <a:lvl1pPr marL="2420938" indent="-2327275">
              <a:buNone/>
              <a:defRPr sz="24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Write slide title here</a:t>
            </a:r>
            <a:br>
              <a:rPr lang="en-US" smtClean="0"/>
            </a:br>
            <a:r>
              <a:rPr lang="en-US" smtClean="0"/>
              <a:t>(use soft return for  hanging indent)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Matematisk modellering indenfor lægemiddeludvikling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 smtClean="0"/>
              <a:t>21-Maj-2014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-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936000" y="1800000"/>
            <a:ext cx="7020000" cy="46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>
                <a:latin typeface="Century Gothic" pitchFamily="34" charset="0"/>
              </a:defRPr>
            </a:lvl1pPr>
            <a:lvl2pPr>
              <a:defRPr sz="14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88913"/>
            <a:ext cx="6264696" cy="1007839"/>
          </a:xfrm>
          <a:prstGeom prst="rect">
            <a:avLst/>
          </a:prstGeom>
        </p:spPr>
        <p:txBody>
          <a:bodyPr/>
          <a:lstStyle>
            <a:lvl1pPr marL="2420938" indent="-2327275">
              <a:buNone/>
              <a:defRPr sz="24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Write slide title here</a:t>
            </a:r>
            <a:br>
              <a:rPr lang="en-US" smtClean="0"/>
            </a:br>
            <a:r>
              <a:rPr lang="en-US" smtClean="0"/>
              <a:t>(use soft return for  hanging indent)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NAT_ppt_top_red_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7"/>
          <p:cNvSpPr txBox="1"/>
          <p:nvPr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Navn på oplægsholder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Navn på KU-enhed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4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7"/>
          <p:cNvSpPr txBox="1"/>
          <p:nvPr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4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7"/>
          <p:cNvSpPr txBox="1"/>
          <p:nvPr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Matematisk modellering indenfor lægemiddeludvikling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 smtClean="0"/>
              <a:t>21-Maj-2014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-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936000" y="1800000"/>
            <a:ext cx="7020000" cy="46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>
                <a:latin typeface="Century Gothic" pitchFamily="34" charset="0"/>
              </a:defRPr>
            </a:lvl1pPr>
            <a:lvl2pPr>
              <a:defRPr sz="14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88913"/>
            <a:ext cx="6264696" cy="1007839"/>
          </a:xfrm>
          <a:prstGeom prst="rect">
            <a:avLst/>
          </a:prstGeom>
        </p:spPr>
        <p:txBody>
          <a:bodyPr/>
          <a:lstStyle>
            <a:lvl1pPr marL="2420938" indent="-2327275">
              <a:buNone/>
              <a:defRPr sz="24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Write slide title here</a:t>
            </a:r>
            <a:br>
              <a:rPr lang="en-US" smtClean="0"/>
            </a:br>
            <a:r>
              <a:rPr lang="en-US" smtClean="0"/>
              <a:t>(use soft return for  hanging indent)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0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5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0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4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4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9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1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67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T_ppt_top_red_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9" descr="top_uk_58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Indsæt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&gt;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Sidehoved / Sidefod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feltet for dato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8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4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Line 57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Indsæt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&gt;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Sidehoved / Sidefod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feltet for dato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4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Indsæt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&gt;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Sidehoved / Sidefod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feltet for dato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8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Indsæt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&gt;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Sidehoved / Sidefod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feltet for dato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4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</a:rPr>
              <a:t>For at ændre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da-DK" sz="1100">
              <a:solidFill>
                <a:schemeClr val="bg1"/>
              </a:solidFill>
            </a:endParaRP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Indsæt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&gt;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Sidehoved / Sidefod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</a:rPr>
              <a:t>Indføj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Sted og dato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feltet for dato og 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Enhedens navn</a:t>
            </a:r>
            <a:r>
              <a:rPr lang="ja-JP" altLang="da-DK" sz="1100">
                <a:solidFill>
                  <a:schemeClr val="bg1"/>
                </a:solidFill>
              </a:rPr>
              <a:t>”</a:t>
            </a:r>
            <a:r>
              <a:rPr lang="da-DK" sz="110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/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5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fke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smtClean="0">
                <a:solidFill>
                  <a:schemeClr val="bg1"/>
                </a:solidFill>
                <a:cs typeface="Arial" charset="0"/>
              </a:rPr>
            </a:b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1"/>
          <p:cNvSpPr>
            <a:spLocks noChangeShapeType="1"/>
          </p:cNvSpPr>
          <p:nvPr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0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Matematisk modellering indenfor lægemiddeludvikling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 smtClean="0"/>
              <a:t>21-Maj-2014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-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936000" y="1800000"/>
            <a:ext cx="7020000" cy="4608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>
                <a:latin typeface="Century Gothic" pitchFamily="34" charset="0"/>
              </a:defRPr>
            </a:lvl1pPr>
            <a:lvl2pPr>
              <a:defRPr sz="1400">
                <a:latin typeface="Century Gothic" pitchFamily="34" charset="0"/>
              </a:defRPr>
            </a:lvl2pPr>
            <a:lvl3pPr>
              <a:defRPr sz="14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88913"/>
            <a:ext cx="6264696" cy="1007839"/>
          </a:xfrm>
          <a:prstGeom prst="rect">
            <a:avLst/>
          </a:prstGeom>
        </p:spPr>
        <p:txBody>
          <a:bodyPr/>
          <a:lstStyle>
            <a:lvl1pPr marL="2420938" indent="-2327275">
              <a:buNone/>
              <a:defRPr sz="24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Write slide title here</a:t>
            </a:r>
            <a:br>
              <a:rPr lang="en-US" smtClean="0"/>
            </a:br>
            <a:r>
              <a:rPr lang="en-US" smtClean="0"/>
              <a:t>(use soft return for  hanging indent)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MU_PP_forsider_19052015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lede 10" descr="toplogo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24" y="5722469"/>
            <a:ext cx="10410190" cy="955675"/>
          </a:xfrm>
          <a:prstGeom prst="rect">
            <a:avLst/>
          </a:prstGeom>
        </p:spPr>
      </p:pic>
      <p:pic>
        <p:nvPicPr>
          <p:cNvPr id="12" name="Billede 11" descr="ku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" y="6439432"/>
            <a:ext cx="1960880" cy="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5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lems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CMU_PP_forsider_19052015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617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emsid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CMU_PP_forsider_19052015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3881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9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73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18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7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7"/>
          <p:cNvSpPr txBox="1"/>
          <p:nvPr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9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9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35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8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5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108CC1-4C45-C34D-A6C8-2E31C5A4C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0E97-10CA-1E40-9735-0E9252DB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08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MU_PP_forsider_19052015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Billede 10" descr="toplogo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24" y="5722469"/>
            <a:ext cx="10410190" cy="955675"/>
          </a:xfrm>
          <a:prstGeom prst="rect">
            <a:avLst/>
          </a:prstGeom>
        </p:spPr>
      </p:pic>
      <p:pic>
        <p:nvPicPr>
          <p:cNvPr id="12" name="Billede 11" descr="ku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" y="6439432"/>
            <a:ext cx="1960880" cy="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4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lems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CMU_PP_forsider_19052015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7746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emsid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CMU_PP_forsider_19052015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2828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5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3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5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07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2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5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3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24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6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8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CMU_PP_forsider_19052015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20E8547-4AC3-FE4D-8FD6-84DD443840D2}" type="datetimeFigureOut">
              <a:rPr lang="da-DK" smtClean="0">
                <a:solidFill>
                  <a:prstClr val="white"/>
                </a:solidFill>
              </a:rPr>
              <a:pPr/>
              <a:t>23-11-2017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52D5AB6-8EBC-C845-ABF0-656073D20A2C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" name="Billede 10" descr="toplogo_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24" y="5722469"/>
            <a:ext cx="10410190" cy="955675"/>
          </a:xfrm>
          <a:prstGeom prst="rect">
            <a:avLst/>
          </a:prstGeom>
        </p:spPr>
      </p:pic>
      <p:pic>
        <p:nvPicPr>
          <p:cNvPr id="14" name="Billede 13" descr="uc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0" y="6440400"/>
            <a:ext cx="2318400" cy="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9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lems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CMU_PP_forsider_19052015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591001" y="1815572"/>
            <a:ext cx="7772400" cy="424625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00"/>
              </a:lnSpc>
              <a:defRPr sz="64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515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emsid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CMU_PP_forsider_19052015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50533" y="929694"/>
            <a:ext cx="7086600" cy="7172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0282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8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1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90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71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2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408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25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5" descr="top_dk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For at ændre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defRPr/>
            </a:pPr>
            <a:endParaRPr lang="da-DK" sz="11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Klik i menulinjen, 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vælg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Indsæt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&gt;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Sidehoved / Sidefod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Indføj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Sted og dato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feltet for dato og 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Enhedens navn</a:t>
            </a:r>
            <a:r>
              <a:rPr lang="ja-JP" altLang="da-DK" sz="1100" smtClean="0">
                <a:solidFill>
                  <a:schemeClr val="bg1"/>
                </a:solidFill>
              </a:rPr>
              <a:t>”</a:t>
            </a:r>
            <a:r>
              <a:rPr lang="da-DK" sz="1100" smtClean="0">
                <a:solidFill>
                  <a:schemeClr val="bg1"/>
                </a:solidFill>
              </a:rPr>
              <a:t> i Sidefod</a:t>
            </a:r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7"/>
          <p:cNvSpPr txBox="1"/>
          <p:nvPr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r>
              <a:rPr lang="da-DK" noProof="0" smtClean="0"/>
              <a:t>Drag picture to placeholder or click icon to add</a:t>
            </a:r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82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1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Matematisk modellering indenfor lægemiddeludvikling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 smtClean="0"/>
              <a:t>21-Maj-2014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top_dk_5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top_dk_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54323" y="5585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323" y="1701536"/>
            <a:ext cx="8229600" cy="441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Billede 13" descr="ku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6440400"/>
            <a:ext cx="1960880" cy="81280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651600" y="201706"/>
            <a:ext cx="6968400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da-DK" sz="1200" dirty="0" smtClean="0"/>
              <a:t>CMU, INSTITUT FOR MATEMATISKE FAG, KU</a:t>
            </a:r>
          </a:p>
        </p:txBody>
      </p:sp>
      <p:pic>
        <p:nvPicPr>
          <p:cNvPr id="13" name="Billede 12" descr="toplogo_R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5724000"/>
            <a:ext cx="10410190" cy="951230"/>
          </a:xfrm>
          <a:prstGeom prst="rect">
            <a:avLst/>
          </a:prstGeom>
        </p:spPr>
      </p:pic>
      <p:pic>
        <p:nvPicPr>
          <p:cNvPr id="16" name="Billede 15" descr="cmuDiv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7" y="0"/>
            <a:ext cx="1307353" cy="12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54323" y="5585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323" y="1701536"/>
            <a:ext cx="8229600" cy="441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06E2A111-D632-4845-8E97-A98C5B1160FC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542A872-6788-E449-9800-7CB6E6A1F87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Billede 13" descr="ku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6440400"/>
            <a:ext cx="1960880" cy="81280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651600" y="201706"/>
            <a:ext cx="6968400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da-DK" sz="1200" dirty="0" smtClean="0"/>
              <a:t>CMU, INSTITUT FOR MATEMATISKE FAG, KU</a:t>
            </a:r>
          </a:p>
        </p:txBody>
      </p:sp>
      <p:pic>
        <p:nvPicPr>
          <p:cNvPr id="13" name="Billede 12" descr="toplogo_R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5724000"/>
            <a:ext cx="10410190" cy="951230"/>
          </a:xfrm>
          <a:prstGeom prst="rect">
            <a:avLst/>
          </a:prstGeom>
        </p:spPr>
      </p:pic>
      <p:pic>
        <p:nvPicPr>
          <p:cNvPr id="16" name="Billede 15" descr="cmuDiv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7" y="0"/>
            <a:ext cx="1307353" cy="12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toplogo_R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5724000"/>
            <a:ext cx="10410190" cy="95123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54323" y="5585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323" y="1701536"/>
            <a:ext cx="8229600" cy="441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24439" y="65431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C20E8547-4AC3-FE4D-8FD6-84DD443840D2}" type="datetimeFigureOut">
              <a:rPr lang="da-DK" smtClean="0">
                <a:solidFill>
                  <a:prstClr val="black"/>
                </a:solidFill>
              </a:rPr>
              <a:pPr/>
              <a:t>23-11-2017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91439" y="65431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42259" y="6543125"/>
            <a:ext cx="1094874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52D5AB6-8EBC-C845-ABF0-656073D20A2C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51600" y="201706"/>
            <a:ext cx="6968400" cy="23083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</a:rPr>
              <a:t>CMU, DEPARTMENT OF MATHEMATICAL SCIENCES</a:t>
            </a:r>
          </a:p>
        </p:txBody>
      </p:sp>
      <p:pic>
        <p:nvPicPr>
          <p:cNvPr id="16" name="Billede 15" descr="cmuDiv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7" y="0"/>
            <a:ext cx="1307353" cy="1238873"/>
          </a:xfrm>
          <a:prstGeom prst="rect">
            <a:avLst/>
          </a:prstGeom>
        </p:spPr>
      </p:pic>
      <p:pic>
        <p:nvPicPr>
          <p:cNvPr id="18" name="Billede 17" descr="uc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6440400"/>
            <a:ext cx="2293620" cy="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b="0" dirty="0"/>
              <a:t/>
            </a:r>
            <a:br>
              <a:rPr lang="da-DK" b="0" dirty="0"/>
            </a:br>
            <a:r>
              <a:rPr lang="da-DK" b="0" dirty="0"/>
              <a:t> Erfaringer fra fire år med CMU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Institut</a:t>
            </a:r>
            <a:r>
              <a:rPr lang="en-US" dirty="0" smtClean="0">
                <a:solidFill>
                  <a:schemeClr val="bg1"/>
                </a:solidFill>
              </a:rPr>
              <a:t> for </a:t>
            </a:r>
            <a:r>
              <a:rPr lang="en-US" dirty="0" err="1" smtClean="0">
                <a:solidFill>
                  <a:schemeClr val="bg1"/>
                </a:solidFill>
              </a:rPr>
              <a:t>Matematiske</a:t>
            </a:r>
            <a:r>
              <a:rPr lang="en-US" dirty="0" smtClean="0">
                <a:solidFill>
                  <a:schemeClr val="bg1"/>
                </a:solidFill>
              </a:rPr>
              <a:t> Fag, 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Drijvers</a:t>
            </a:r>
            <a:r>
              <a:rPr lang="en-US" sz="3200" b="0" dirty="0"/>
              <a:t> (2015). Digital Technology …: Why It Works (Or Doesn’t)</a:t>
            </a:r>
            <a:r>
              <a:rPr lang="en-US" sz="3200" dirty="0"/>
              <a:t> 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Analyse</a:t>
            </a:r>
            <a:r>
              <a:rPr lang="en-US" sz="2600" b="1" dirty="0"/>
              <a:t> </a:t>
            </a:r>
            <a:r>
              <a:rPr lang="en-US" sz="2600" b="1" dirty="0" err="1"/>
              <a:t>af</a:t>
            </a:r>
            <a:r>
              <a:rPr lang="en-US" sz="2600" b="1" dirty="0"/>
              <a:t> 6 cases </a:t>
            </a:r>
            <a:r>
              <a:rPr lang="en-US" sz="2600" b="1" dirty="0" err="1"/>
              <a:t>fra</a:t>
            </a:r>
            <a:r>
              <a:rPr lang="en-US" sz="2600" b="1" dirty="0"/>
              <a:t> </a:t>
            </a:r>
            <a:r>
              <a:rPr lang="en-US" sz="2600" b="1" dirty="0" err="1"/>
              <a:t>toneangivende</a:t>
            </a:r>
            <a:r>
              <a:rPr lang="en-US" sz="2600" b="1" dirty="0"/>
              <a:t> </a:t>
            </a:r>
            <a:r>
              <a:rPr lang="en-US" sz="2600" b="1" dirty="0" err="1"/>
              <a:t>didaktisk</a:t>
            </a:r>
            <a:r>
              <a:rPr lang="en-US" sz="2600" b="1" dirty="0"/>
              <a:t> </a:t>
            </a:r>
            <a:r>
              <a:rPr lang="en-US" sz="2600" b="1" dirty="0" err="1"/>
              <a:t>forskning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… the integration of technology in mathematics education is a subtle question, and that success and failure occur at levels of learning, teaching and research. In spite of this complexity, three factors emerge as decisive and crucial:</a:t>
            </a:r>
          </a:p>
          <a:p>
            <a:r>
              <a:rPr lang="en-US" sz="2600" i="1" dirty="0"/>
              <a:t>the design, </a:t>
            </a:r>
          </a:p>
          <a:p>
            <a:r>
              <a:rPr lang="en-US" sz="2600" i="1" dirty="0"/>
              <a:t>the role of the </a:t>
            </a:r>
            <a:r>
              <a:rPr lang="en-US" sz="2600" i="1" dirty="0" smtClean="0"/>
              <a:t>teacher,</a:t>
            </a:r>
            <a:endParaRPr lang="en-US" sz="2600" i="1" dirty="0"/>
          </a:p>
          <a:p>
            <a:r>
              <a:rPr lang="en-US" sz="2600" i="1" dirty="0"/>
              <a:t>the educational context.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0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Didaktisk refleksion og inspiration.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-1" y="1701536"/>
            <a:ext cx="8675649" cy="4417156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Placering af CAS ift. horisontal og vertikal udfoldning</a:t>
            </a:r>
            <a:endParaRPr lang="da-DK" dirty="0"/>
          </a:p>
        </p:txBody>
      </p:sp>
      <p:cxnSp>
        <p:nvCxnSpPr>
          <p:cNvPr id="5" name="Lige pilforbindelse 4"/>
          <p:cNvCxnSpPr/>
          <p:nvPr/>
        </p:nvCxnSpPr>
        <p:spPr>
          <a:xfrm>
            <a:off x="1371601" y="4438186"/>
            <a:ext cx="37022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>
            <a:off x="3222703" y="3111190"/>
            <a:ext cx="0" cy="2587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880625" y="2943922"/>
            <a:ext cx="239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Fremad mod kommende forløb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3880625" y="5475249"/>
            <a:ext cx="147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Forudgående </a:t>
            </a:r>
          </a:p>
          <a:p>
            <a:r>
              <a:rPr lang="da-DK" dirty="0" smtClean="0"/>
              <a:t>forløb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278780" y="4627756"/>
            <a:ext cx="644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Anvendelser, forstærkning af kendte metoder (geometri, algebra)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44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Didaktisk refleksion og inspiration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 err="1" smtClean="0"/>
              <a:t>Concepts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  eller aktivitetsmæssig tilgang</a:t>
            </a:r>
          </a:p>
          <a:p>
            <a:r>
              <a:rPr lang="da-DK" dirty="0" smtClean="0"/>
              <a:t>Muligheder for at forkorte og motivere tilgange og undgå f.eks. besværlige grænseovergange – men omvendt tilsløres egenskaber ved reelle tal</a:t>
            </a:r>
          </a:p>
          <a:p>
            <a:r>
              <a:rPr lang="da-DK" dirty="0" smtClean="0"/>
              <a:t>Åbning af </a:t>
            </a:r>
            <a:r>
              <a:rPr lang="da-DK" dirty="0" err="1" smtClean="0"/>
              <a:t>blackboxe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</a:t>
            </a:r>
            <a:r>
              <a:rPr lang="en-US" dirty="0" err="1" smtClean="0"/>
              <a:t>ntropological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heory of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idactics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0378" y="1688206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(Y. </a:t>
            </a:r>
            <a:r>
              <a:rPr lang="en-US" sz="2000" b="1" dirty="0" err="1" smtClean="0"/>
              <a:t>Chevallard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Matematik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målrettet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menneskellig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adfærd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beskrives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udførelse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hverv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og</a:t>
            </a:r>
            <a:r>
              <a:rPr lang="en-US" sz="2000" b="1" dirty="0" smtClean="0"/>
              <a:t> rationale for </a:t>
            </a:r>
            <a:r>
              <a:rPr lang="en-US" sz="2000" b="1" dirty="0" err="1" smtClean="0"/>
              <a:t>udførelsen</a:t>
            </a:r>
            <a:r>
              <a:rPr lang="en-US" sz="2000" b="1" dirty="0" smtClean="0"/>
              <a:t>. Der </a:t>
            </a:r>
            <a:r>
              <a:rPr lang="en-US" sz="2000" b="1" dirty="0" err="1" smtClean="0"/>
              <a:t>er</a:t>
            </a:r>
            <a:r>
              <a:rPr lang="en-US" sz="2000" b="1" dirty="0" smtClean="0"/>
              <a:t> fire </a:t>
            </a:r>
            <a:r>
              <a:rPr lang="en-US" sz="2000" b="1" dirty="0" err="1" smtClean="0"/>
              <a:t>komponenter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sådan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beskrivelse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248694" y="2951141"/>
          <a:ext cx="6617110" cy="263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5801035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Praksis</a:t>
            </a:r>
            <a:r>
              <a:rPr lang="en-US" sz="2800" b="1" dirty="0" smtClean="0"/>
              <a:t> + logos = </a:t>
            </a:r>
            <a:r>
              <a:rPr lang="en-US" sz="2800" b="1" dirty="0" err="1" smtClean="0">
                <a:solidFill>
                  <a:srgbClr val="00B050"/>
                </a:solidFill>
              </a:rPr>
              <a:t>Prakseologi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9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Didaktisk refleksion og inspiration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	Outsourcing</a:t>
            </a:r>
          </a:p>
          <a:p>
            <a:pPr lvl="1"/>
            <a:r>
              <a:rPr lang="da-DK" dirty="0"/>
              <a:t>Kan være til CAS (regning med store tal, mange decimaler, regression, X2 </a:t>
            </a:r>
            <a:r>
              <a:rPr lang="da-DK" dirty="0" err="1"/>
              <a:t>osv</a:t>
            </a:r>
            <a:r>
              <a:rPr lang="da-DK" dirty="0"/>
              <a:t>) mere problematisk måske ”omvendt funktion” og hvad med grænseovergang med ”limit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Kan også være til matematik – f.eks. Ikke-beviste formler eller fremgangsmåder</a:t>
            </a:r>
            <a:endParaRPr lang="da-DK" dirty="0"/>
          </a:p>
          <a:p>
            <a:pPr lvl="1"/>
            <a:endParaRPr lang="da-DK" dirty="0" smtClean="0"/>
          </a:p>
          <a:p>
            <a:r>
              <a:rPr lang="da-DK" dirty="0" err="1" smtClean="0"/>
              <a:t>Insourcing</a:t>
            </a:r>
            <a:endParaRPr lang="da-DK" dirty="0" smtClean="0"/>
          </a:p>
          <a:p>
            <a:pPr lvl="1"/>
            <a:r>
              <a:rPr lang="da-DK" dirty="0" smtClean="0"/>
              <a:t>Kan være til matematik – f.eks. at man ser på ”mindste kvadrater” i simple tilfælde, eller bestemmer arealer med rektangler simpelt</a:t>
            </a:r>
          </a:p>
          <a:p>
            <a:pPr lvl="1"/>
            <a:r>
              <a:rPr lang="da-DK" dirty="0" smtClean="0"/>
              <a:t>Kan også være CAS – f.eks. simulering som måde at åbne X2 blackboks eller grundig analyse af grafiske output ift. grænseovergang						</a:t>
            </a:r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Didaktisk refleksion og inspiration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a-DK" dirty="0" smtClean="0"/>
              <a:t>Instrumentel genese</a:t>
            </a:r>
          </a:p>
          <a:p>
            <a:r>
              <a:rPr lang="da-DK" dirty="0" smtClean="0"/>
              <a:t>Tilegnelsen af redskabet, men også frisættelse i form af at kunne bruge det til egne formål</a:t>
            </a:r>
          </a:p>
          <a:p>
            <a:pPr lvl="1"/>
            <a:r>
              <a:rPr lang="da-DK" dirty="0"/>
              <a:t>Eksempel at kunne bruge </a:t>
            </a:r>
            <a:r>
              <a:rPr lang="da-DK" dirty="0" err="1"/>
              <a:t>Geogebra’s</a:t>
            </a:r>
            <a:r>
              <a:rPr lang="da-DK" dirty="0"/>
              <a:t> konstruktionsværktøj fremfor blot at ”tegne” </a:t>
            </a:r>
            <a:r>
              <a:rPr lang="da-DK" dirty="0" smtClean="0"/>
              <a:t>figurer. Eller arbejde med f.eks. </a:t>
            </a:r>
            <a:r>
              <a:rPr lang="da-DK" dirty="0"/>
              <a:t>l</a:t>
            </a:r>
            <a:r>
              <a:rPr lang="da-DK" dirty="0" smtClean="0"/>
              <a:t>ister eller løkker i </a:t>
            </a:r>
            <a:r>
              <a:rPr lang="da-DK" dirty="0" err="1" smtClean="0"/>
              <a:t>Maple</a:t>
            </a:r>
            <a:endParaRPr lang="da-DK" dirty="0"/>
          </a:p>
          <a:p>
            <a:r>
              <a:rPr lang="da-DK" dirty="0" smtClean="0"/>
              <a:t>Positiv: giver elever nye muligheder, kan virke aktivitetsskabende og udviklende</a:t>
            </a:r>
          </a:p>
          <a:p>
            <a:r>
              <a:rPr lang="da-DK" dirty="0" smtClean="0"/>
              <a:t>Negativt fokuserer mere på det enkelte redskab – er måske ikke </a:t>
            </a:r>
            <a:r>
              <a:rPr lang="da-DK" dirty="0" err="1" smtClean="0"/>
              <a:t>generaliserbart</a:t>
            </a:r>
            <a:r>
              <a:rPr lang="da-DK" dirty="0" smtClean="0"/>
              <a:t>, er ikke fokuseret på opgaveløsning, kan virke stærkt differentierende.</a:t>
            </a:r>
          </a:p>
          <a:p>
            <a:r>
              <a:rPr lang="da-DK" dirty="0" smtClean="0"/>
              <a:t>Kræver særlig opmærksomhed i planlægning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1140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Projekteksempler visualisering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23" y="1701536"/>
            <a:ext cx="3794653" cy="255460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30" y="3015709"/>
            <a:ext cx="5192170" cy="351258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02887" y="4493940"/>
            <a:ext cx="252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Projekt om integralregning fejlafvigelse </a:t>
            </a:r>
            <a:r>
              <a:rPr lang="da-DK" dirty="0" err="1" smtClean="0"/>
              <a:t>insourcet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5129561" y="2051824"/>
            <a:ext cx="315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Projekt om sekant og tangent – </a:t>
            </a:r>
          </a:p>
          <a:p>
            <a:r>
              <a:rPr lang="da-DK" dirty="0" smtClean="0"/>
              <a:t>”slider fælden”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9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Projekteksempler simulering og anvendelse.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73" y="1701536"/>
            <a:ext cx="5650582" cy="250321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23" y="3521827"/>
            <a:ext cx="5091577" cy="311303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478859" y="2096429"/>
            <a:ext cx="209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Simulering X2 test – </a:t>
            </a:r>
          </a:p>
          <a:p>
            <a:r>
              <a:rPr lang="da-DK" dirty="0" smtClean="0"/>
              <a:t>åbning a </a:t>
            </a:r>
            <a:r>
              <a:rPr lang="da-DK" dirty="0" err="1" smtClean="0"/>
              <a:t>blackbox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554323" y="4683512"/>
            <a:ext cx="321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Anvendelse – nationalregnskab. </a:t>
            </a:r>
            <a:endParaRPr lang="da-DK" dirty="0"/>
          </a:p>
          <a:p>
            <a:r>
              <a:rPr lang="da-DK" dirty="0" smtClean="0"/>
              <a:t>Funktioner af flere variable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9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Projekteksempler instrumentel genese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40" y="1701536"/>
            <a:ext cx="4001074" cy="284007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29" y="3388476"/>
            <a:ext cx="5430644" cy="28354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073805" y="2074127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Tegninger i </a:t>
            </a:r>
            <a:r>
              <a:rPr lang="da-DK" dirty="0" err="1" smtClean="0"/>
              <a:t>Maple</a:t>
            </a:r>
            <a:endParaRPr lang="da-DK" dirty="0" smtClean="0"/>
          </a:p>
          <a:p>
            <a:r>
              <a:rPr lang="da-DK" dirty="0" smtClean="0"/>
              <a:t>-elevarbejder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554323" y="4806176"/>
            <a:ext cx="2398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Modellering i </a:t>
            </a:r>
            <a:r>
              <a:rPr lang="da-DK" dirty="0" err="1" smtClean="0"/>
              <a:t>Geogebra</a:t>
            </a:r>
            <a:endParaRPr lang="da-DK" dirty="0" smtClean="0"/>
          </a:p>
          <a:p>
            <a:r>
              <a:rPr lang="da-DK" dirty="0" smtClean="0"/>
              <a:t>Differentialregning</a:t>
            </a:r>
          </a:p>
          <a:p>
            <a:r>
              <a:rPr lang="da-DK" dirty="0" smtClean="0"/>
              <a:t>-elevarbejde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57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Kritiske konklusioner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 smtClean="0"/>
              <a:t>Efteruddannelse</a:t>
            </a:r>
          </a:p>
          <a:p>
            <a:r>
              <a:rPr lang="da-DK" dirty="0" smtClean="0"/>
              <a:t>Er vi tiger </a:t>
            </a:r>
            <a:r>
              <a:rPr lang="da-DK" dirty="0" err="1" smtClean="0"/>
              <a:t>tæmmere</a:t>
            </a:r>
            <a:r>
              <a:rPr lang="da-DK" dirty="0" smtClean="0"/>
              <a:t> eller elefantdomptører?</a:t>
            </a:r>
          </a:p>
          <a:p>
            <a:r>
              <a:rPr lang="da-DK" dirty="0" smtClean="0"/>
              <a:t>Er coaching en dyr model – kan og vil nogen betale? </a:t>
            </a:r>
          </a:p>
          <a:p>
            <a:r>
              <a:rPr lang="da-DK" dirty="0" smtClean="0"/>
              <a:t>Best </a:t>
            </a:r>
            <a:r>
              <a:rPr lang="da-DK" dirty="0" err="1" smtClean="0"/>
              <a:t>practice</a:t>
            </a:r>
            <a:r>
              <a:rPr lang="da-DK" dirty="0" smtClean="0"/>
              <a:t> eller </a:t>
            </a:r>
            <a:r>
              <a:rPr lang="da-DK" dirty="0" err="1" smtClean="0"/>
              <a:t>bottom</a:t>
            </a:r>
            <a:r>
              <a:rPr lang="da-DK" dirty="0" smtClean="0"/>
              <a:t> up og </a:t>
            </a:r>
            <a:r>
              <a:rPr lang="da-DK" dirty="0" err="1" smtClean="0"/>
              <a:t>community</a:t>
            </a:r>
            <a:r>
              <a:rPr lang="da-DK" dirty="0" smtClean="0"/>
              <a:t> </a:t>
            </a:r>
          </a:p>
          <a:p>
            <a:r>
              <a:rPr lang="da-DK" dirty="0" smtClean="0"/>
              <a:t>Aktionsforskning – indflydelse på egen undervisning.</a:t>
            </a:r>
          </a:p>
          <a:p>
            <a:endParaRPr lang="da-DK" sz="4000" dirty="0" smtClean="0"/>
          </a:p>
          <a:p>
            <a:pPr marL="0" indent="0" algn="ctr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5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err="1" smtClean="0"/>
              <a:t>CMU’s</a:t>
            </a:r>
            <a:r>
              <a:rPr lang="da-DK" dirty="0" smtClean="0"/>
              <a:t> (for)historie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Institutionelle kontekst</a:t>
            </a:r>
          </a:p>
          <a:p>
            <a:r>
              <a:rPr lang="da-DK" dirty="0" smtClean="0"/>
              <a:t>Gymnasiereformen 2005</a:t>
            </a:r>
          </a:p>
          <a:p>
            <a:r>
              <a:rPr lang="da-DK" dirty="0" smtClean="0"/>
              <a:t>Ny karakterskala 2006</a:t>
            </a:r>
          </a:p>
          <a:p>
            <a:r>
              <a:rPr lang="da-DK" dirty="0" smtClean="0"/>
              <a:t>Gymnasiernes selveje 2007</a:t>
            </a:r>
          </a:p>
          <a:p>
            <a:pPr marL="0" indent="0">
              <a:buNone/>
            </a:pPr>
            <a:r>
              <a:rPr lang="da-DK" dirty="0" smtClean="0"/>
              <a:t>Begyndelsen</a:t>
            </a:r>
          </a:p>
          <a:p>
            <a:r>
              <a:rPr lang="da-DK" dirty="0" smtClean="0"/>
              <a:t>Efteruddannelse i NØRD regi  ↔  MATH 2008</a:t>
            </a:r>
          </a:p>
          <a:p>
            <a:r>
              <a:rPr lang="da-DK" dirty="0" smtClean="0"/>
              <a:t>UVM-projekt</a:t>
            </a:r>
          </a:p>
          <a:p>
            <a:r>
              <a:rPr lang="da-DK" dirty="0" smtClean="0"/>
              <a:t>Dialogforumprojekt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6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Kritiske konklusioner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 smtClean="0"/>
              <a:t>Matematik og CAS</a:t>
            </a:r>
          </a:p>
          <a:p>
            <a:r>
              <a:rPr lang="da-DK" dirty="0" smtClean="0"/>
              <a:t>Nok fokus på eleverne – er det mere til de dygtige og mere sortering ?</a:t>
            </a:r>
          </a:p>
          <a:p>
            <a:r>
              <a:rPr lang="da-DK" dirty="0" smtClean="0"/>
              <a:t>Den progressive hensigt versus ”slider-fælden”</a:t>
            </a:r>
            <a:endParaRPr lang="da-DK" dirty="0"/>
          </a:p>
          <a:p>
            <a:r>
              <a:rPr lang="da-DK" dirty="0" smtClean="0"/>
              <a:t>Hvor meget skal instrumentet fylde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- muligheder for undersøgende elevaktivitet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- færdigheder med/ uden instrument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0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Kritiske konklusioner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Indbyggede konsekvenser af software design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-kan/bør vi stille krav</a:t>
            </a:r>
          </a:p>
          <a:p>
            <a:r>
              <a:rPr lang="da-DK" dirty="0" smtClean="0"/>
              <a:t>Hvilke matematiske kernebegreber er/bør være i centrum</a:t>
            </a:r>
          </a:p>
          <a:p>
            <a:pPr lvl="1"/>
            <a:r>
              <a:rPr lang="da-DK" dirty="0" smtClean="0"/>
              <a:t>F.eks. optimering eller grænseværdi, kontinuert eller diskret</a:t>
            </a:r>
          </a:p>
          <a:p>
            <a:pPr lvl="1"/>
            <a:r>
              <a:rPr lang="da-DK" dirty="0" smtClean="0"/>
              <a:t>Hvor sættes CAS ind</a:t>
            </a:r>
          </a:p>
          <a:p>
            <a:pPr lvl="1"/>
            <a:r>
              <a:rPr lang="da-DK" dirty="0" smtClean="0"/>
              <a:t>Skal vi nytænke dele af pensum eller blot opgaverne (bl.a. eksamen)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3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4000" dirty="0" smtClean="0"/>
              <a:t>Tak </a:t>
            </a:r>
          </a:p>
          <a:p>
            <a:pPr marL="0" indent="0" algn="ctr">
              <a:buNone/>
            </a:pPr>
            <a:r>
              <a:rPr lang="da-DK" dirty="0" smtClean="0"/>
              <a:t>for opmærksomheden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4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28192" y="524791"/>
            <a:ext cx="5652120" cy="634082"/>
          </a:xfrm>
        </p:spPr>
        <p:txBody>
          <a:bodyPr>
            <a:noAutofit/>
          </a:bodyPr>
          <a:lstStyle/>
          <a:p>
            <a:pPr algn="ctr"/>
            <a:r>
              <a:rPr lang="en-US" sz="3800" b="0" dirty="0" smtClean="0"/>
              <a:t>CMU’s sponsors</a:t>
            </a:r>
            <a:endParaRPr lang="en-US" sz="3800" b="0" dirty="0"/>
          </a:p>
        </p:txBody>
      </p:sp>
      <p:pic>
        <p:nvPicPr>
          <p:cNvPr id="6" name="Picture 5" descr="IF_logo-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" y="2039784"/>
            <a:ext cx="3282950" cy="1424940"/>
          </a:xfrm>
          <a:prstGeom prst="rect">
            <a:avLst/>
          </a:prstGeom>
        </p:spPr>
      </p:pic>
      <p:pic>
        <p:nvPicPr>
          <p:cNvPr id="7" name="Picture 6" descr="Maplesoft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29" y="3981069"/>
            <a:ext cx="2844879" cy="1295999"/>
          </a:xfrm>
          <a:prstGeom prst="rect">
            <a:avLst/>
          </a:prstGeom>
        </p:spPr>
      </p:pic>
      <p:pic>
        <p:nvPicPr>
          <p:cNvPr id="2" name="Picture 1" descr="MATH-logo-RGB-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62" y="1759635"/>
            <a:ext cx="2372811" cy="1698839"/>
          </a:xfrm>
          <a:prstGeom prst="rect">
            <a:avLst/>
          </a:prstGeom>
        </p:spPr>
      </p:pic>
      <p:pic>
        <p:nvPicPr>
          <p:cNvPr id="8" name="Picture 7" descr="UVM_we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8" y="3875954"/>
            <a:ext cx="2992454" cy="15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Oprettelsen af CMU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 smtClean="0"/>
              <a:t>Bekymring</a:t>
            </a:r>
          </a:p>
          <a:p>
            <a:r>
              <a:rPr lang="da-DK" dirty="0" smtClean="0"/>
              <a:t>Trivialisering</a:t>
            </a:r>
          </a:p>
          <a:p>
            <a:r>
              <a:rPr lang="da-DK" dirty="0" smtClean="0"/>
              <a:t>Mulighederne ikke udnyttes</a:t>
            </a:r>
          </a:p>
          <a:p>
            <a:r>
              <a:rPr lang="da-DK" dirty="0" smtClean="0"/>
              <a:t>Tekniske muligheder ≠ Læringsmuligheder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65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IT i matematikundervisningen := matematiksoftware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CAS - og mere generelt matematiksoftware - har fundamental indflydelse på matematikundervisningen.</a:t>
            </a:r>
          </a:p>
          <a:p>
            <a:r>
              <a:rPr lang="da-DK" dirty="0"/>
              <a:t>Er fuldstændigt indlejret i matematik</a:t>
            </a:r>
          </a:p>
          <a:p>
            <a:pPr lvl="1"/>
            <a:r>
              <a:rPr lang="da-DK" dirty="0"/>
              <a:t>De bygger på matematik (softwaredesign)</a:t>
            </a:r>
          </a:p>
          <a:p>
            <a:pPr lvl="1"/>
            <a:r>
              <a:rPr lang="da-DK" dirty="0"/>
              <a:t>De kommunikeres matematisk</a:t>
            </a:r>
          </a:p>
          <a:p>
            <a:pPr lvl="1"/>
            <a:r>
              <a:rPr lang="da-DK" dirty="0"/>
              <a:t>De producerer matematik (”output”)</a:t>
            </a:r>
          </a:p>
          <a:p>
            <a:pPr lvl="1"/>
            <a:r>
              <a:rPr lang="da-DK" dirty="0"/>
              <a:t>De fortolkes vha. af (anden) matematik. </a:t>
            </a:r>
          </a:p>
          <a:p>
            <a:r>
              <a:rPr lang="da-DK" dirty="0"/>
              <a:t>De transformerer faget</a:t>
            </a:r>
          </a:p>
          <a:p>
            <a:pPr lvl="1"/>
            <a:r>
              <a:rPr lang="da-DK" dirty="0"/>
              <a:t>Noget bliver trivielt eller forældet</a:t>
            </a:r>
          </a:p>
          <a:p>
            <a:pPr lvl="1"/>
            <a:r>
              <a:rPr lang="da-DK" dirty="0"/>
              <a:t>Nye muligheder kommer til – nye matematiske dagsordener</a:t>
            </a:r>
          </a:p>
          <a:p>
            <a:pPr lvl="1"/>
            <a:r>
              <a:rPr lang="da-DK" dirty="0"/>
              <a:t>- men også begrænsninger i forhold til mental matematik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48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Nogle</a:t>
            </a:r>
            <a:r>
              <a:rPr lang="en-US" sz="3200" dirty="0"/>
              <a:t> </a:t>
            </a:r>
            <a:r>
              <a:rPr lang="en-US" sz="3200" dirty="0" err="1"/>
              <a:t>dilemmaer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lærer</a:t>
            </a:r>
            <a:r>
              <a:rPr lang="en-US" sz="3200" dirty="0"/>
              <a:t>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navigere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.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3971" y="1701536"/>
            <a:ext cx="7105372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Svar på udfordringerne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 smtClean="0"/>
              <a:t>Den grundlægende ide: spørg lærerne</a:t>
            </a:r>
          </a:p>
          <a:p>
            <a:r>
              <a:rPr lang="da-DK" dirty="0" smtClean="0"/>
              <a:t>Udnytte lærerressourcerne</a:t>
            </a:r>
          </a:p>
          <a:p>
            <a:r>
              <a:rPr lang="da-DK" dirty="0" smtClean="0"/>
              <a:t>Beholde serveretten</a:t>
            </a:r>
          </a:p>
          <a:p>
            <a:pPr marL="0" indent="0" algn="ctr">
              <a:buNone/>
            </a:pPr>
            <a:r>
              <a:rPr lang="da-DK" dirty="0" smtClean="0"/>
              <a:t>Coaching</a:t>
            </a:r>
          </a:p>
          <a:p>
            <a:r>
              <a:rPr lang="da-DK" dirty="0" smtClean="0"/>
              <a:t>Måde at styrke lærernes egne perspektiver</a:t>
            </a:r>
          </a:p>
          <a:p>
            <a:r>
              <a:rPr lang="da-DK" dirty="0" smtClean="0"/>
              <a:t>Erfaringsopsamling/dialog med CMU-ledelsen</a:t>
            </a:r>
          </a:p>
          <a:p>
            <a:endParaRPr lang="da-DK" dirty="0" smtClean="0"/>
          </a:p>
          <a:p>
            <a:pPr marL="0" indent="0" algn="ctr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0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Community</a:t>
            </a:r>
            <a:r>
              <a:rPr lang="da-DK" dirty="0" smtClean="0"/>
              <a:t> (of </a:t>
            </a:r>
            <a:r>
              <a:rPr lang="da-DK" dirty="0" err="1" smtClean="0"/>
              <a:t>enquiry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CMU-projekter </a:t>
            </a:r>
          </a:p>
          <a:p>
            <a:pPr lvl="1"/>
            <a:r>
              <a:rPr lang="da-DK" dirty="0" smtClean="0"/>
              <a:t>SSS-model</a:t>
            </a:r>
          </a:p>
          <a:p>
            <a:pPr lvl="1"/>
            <a:r>
              <a:rPr lang="da-DK" dirty="0" smtClean="0"/>
              <a:t>Afrapporteringsskabelon</a:t>
            </a:r>
          </a:p>
          <a:p>
            <a:r>
              <a:rPr lang="da-DK" dirty="0" smtClean="0"/>
              <a:t>Uddannet coaches</a:t>
            </a:r>
          </a:p>
          <a:p>
            <a:r>
              <a:rPr lang="da-DK" dirty="0" smtClean="0"/>
              <a:t>Opsamling af erfaringer</a:t>
            </a:r>
          </a:p>
          <a:p>
            <a:pPr lvl="1"/>
            <a:r>
              <a:rPr lang="da-DK" dirty="0" smtClean="0"/>
              <a:t>Afrapportering </a:t>
            </a:r>
          </a:p>
          <a:p>
            <a:pPr lvl="1"/>
            <a:r>
              <a:rPr lang="da-DK" dirty="0" smtClean="0"/>
              <a:t>2-dages seminar på </a:t>
            </a:r>
            <a:r>
              <a:rPr lang="da-DK" dirty="0" err="1" smtClean="0"/>
              <a:t>Søminen</a:t>
            </a:r>
            <a:endParaRPr lang="da-DK" dirty="0" smtClean="0"/>
          </a:p>
          <a:p>
            <a:pPr lvl="1"/>
            <a:r>
              <a:rPr lang="da-DK" dirty="0" smtClean="0"/>
              <a:t>Interview med projektdeltagere om</a:t>
            </a:r>
          </a:p>
          <a:p>
            <a:pPr lvl="2"/>
            <a:r>
              <a:rPr lang="da-DK" dirty="0" smtClean="0"/>
              <a:t>Projekter</a:t>
            </a:r>
          </a:p>
          <a:p>
            <a:pPr lvl="2"/>
            <a:r>
              <a:rPr lang="da-DK" dirty="0" smtClean="0"/>
              <a:t>Valg</a:t>
            </a:r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5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914400" y="558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Post-it </a:t>
            </a:r>
            <a:r>
              <a:rPr lang="en-US" dirty="0" err="1" smtClean="0"/>
              <a:t>tavle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777" y="1455964"/>
            <a:ext cx="7967354" cy="4777234"/>
            <a:chOff x="403127" y="1396972"/>
            <a:chExt cx="7967354" cy="477723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187" y="1780764"/>
              <a:ext cx="3902075" cy="3902075"/>
              <a:chOff x="2737187" y="1780764"/>
              <a:chExt cx="3902075" cy="3902075"/>
            </a:xfrm>
          </p:grpSpPr>
          <p:sp>
            <p:nvSpPr>
              <p:cNvPr id="14" name="Quad Arrow 13"/>
              <p:cNvSpPr/>
              <p:nvPr/>
            </p:nvSpPr>
            <p:spPr>
              <a:xfrm>
                <a:off x="2737187" y="1780764"/>
                <a:ext cx="3902075" cy="3902075"/>
              </a:xfrm>
              <a:prstGeom prst="quadArrow">
                <a:avLst>
                  <a:gd name="adj1" fmla="val 2000"/>
                  <a:gd name="adj2" fmla="val 4000"/>
                  <a:gd name="adj3" fmla="val 5000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 14"/>
              <p:cNvSpPr/>
              <p:nvPr/>
            </p:nvSpPr>
            <p:spPr>
              <a:xfrm>
                <a:off x="2990822" y="2034398"/>
                <a:ext cx="1560830" cy="1560830"/>
              </a:xfrm>
              <a:custGeom>
                <a:avLst/>
                <a:gdLst>
                  <a:gd name="connsiteX0" fmla="*/ 0 w 1560830"/>
                  <a:gd name="connsiteY0" fmla="*/ 260144 h 1560830"/>
                  <a:gd name="connsiteX1" fmla="*/ 260144 w 1560830"/>
                  <a:gd name="connsiteY1" fmla="*/ 0 h 1560830"/>
                  <a:gd name="connsiteX2" fmla="*/ 1300686 w 1560830"/>
                  <a:gd name="connsiteY2" fmla="*/ 0 h 1560830"/>
                  <a:gd name="connsiteX3" fmla="*/ 1560830 w 1560830"/>
                  <a:gd name="connsiteY3" fmla="*/ 260144 h 1560830"/>
                  <a:gd name="connsiteX4" fmla="*/ 1560830 w 1560830"/>
                  <a:gd name="connsiteY4" fmla="*/ 1300686 h 1560830"/>
                  <a:gd name="connsiteX5" fmla="*/ 1300686 w 1560830"/>
                  <a:gd name="connsiteY5" fmla="*/ 1560830 h 1560830"/>
                  <a:gd name="connsiteX6" fmla="*/ 260144 w 1560830"/>
                  <a:gd name="connsiteY6" fmla="*/ 1560830 h 1560830"/>
                  <a:gd name="connsiteX7" fmla="*/ 0 w 1560830"/>
                  <a:gd name="connsiteY7" fmla="*/ 1300686 h 1560830"/>
                  <a:gd name="connsiteX8" fmla="*/ 0 w 1560830"/>
                  <a:gd name="connsiteY8" fmla="*/ 260144 h 156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830" h="1560830">
                    <a:moveTo>
                      <a:pt x="0" y="260144"/>
                    </a:moveTo>
                    <a:cubicBezTo>
                      <a:pt x="0" y="116470"/>
                      <a:pt x="116470" y="0"/>
                      <a:pt x="260144" y="0"/>
                    </a:cubicBezTo>
                    <a:lnTo>
                      <a:pt x="1300686" y="0"/>
                    </a:lnTo>
                    <a:cubicBezTo>
                      <a:pt x="1444360" y="0"/>
                      <a:pt x="1560830" y="116470"/>
                      <a:pt x="1560830" y="260144"/>
                    </a:cubicBezTo>
                    <a:lnTo>
                      <a:pt x="1560830" y="1300686"/>
                    </a:lnTo>
                    <a:cubicBezTo>
                      <a:pt x="1560830" y="1444360"/>
                      <a:pt x="1444360" y="1560830"/>
                      <a:pt x="1300686" y="1560830"/>
                    </a:cubicBezTo>
                    <a:lnTo>
                      <a:pt x="260144" y="1560830"/>
                    </a:lnTo>
                    <a:cubicBezTo>
                      <a:pt x="116470" y="1560830"/>
                      <a:pt x="0" y="1444360"/>
                      <a:pt x="0" y="1300686"/>
                    </a:cubicBezTo>
                    <a:lnTo>
                      <a:pt x="0" y="26014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4783" tIns="224783" rIns="224783" bIns="22478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kern="1200" dirty="0" smtClean="0"/>
                  <a:t>Post-it</a:t>
                </a:r>
                <a:endParaRPr lang="en-US" sz="3900" kern="1200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824797" y="2034398"/>
                <a:ext cx="1560830" cy="1560830"/>
              </a:xfrm>
              <a:custGeom>
                <a:avLst/>
                <a:gdLst>
                  <a:gd name="connsiteX0" fmla="*/ 0 w 1560830"/>
                  <a:gd name="connsiteY0" fmla="*/ 260144 h 1560830"/>
                  <a:gd name="connsiteX1" fmla="*/ 260144 w 1560830"/>
                  <a:gd name="connsiteY1" fmla="*/ 0 h 1560830"/>
                  <a:gd name="connsiteX2" fmla="*/ 1300686 w 1560830"/>
                  <a:gd name="connsiteY2" fmla="*/ 0 h 1560830"/>
                  <a:gd name="connsiteX3" fmla="*/ 1560830 w 1560830"/>
                  <a:gd name="connsiteY3" fmla="*/ 260144 h 1560830"/>
                  <a:gd name="connsiteX4" fmla="*/ 1560830 w 1560830"/>
                  <a:gd name="connsiteY4" fmla="*/ 1300686 h 1560830"/>
                  <a:gd name="connsiteX5" fmla="*/ 1300686 w 1560830"/>
                  <a:gd name="connsiteY5" fmla="*/ 1560830 h 1560830"/>
                  <a:gd name="connsiteX6" fmla="*/ 260144 w 1560830"/>
                  <a:gd name="connsiteY6" fmla="*/ 1560830 h 1560830"/>
                  <a:gd name="connsiteX7" fmla="*/ 0 w 1560830"/>
                  <a:gd name="connsiteY7" fmla="*/ 1300686 h 1560830"/>
                  <a:gd name="connsiteX8" fmla="*/ 0 w 1560830"/>
                  <a:gd name="connsiteY8" fmla="*/ 260144 h 156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830" h="1560830">
                    <a:moveTo>
                      <a:pt x="0" y="260144"/>
                    </a:moveTo>
                    <a:cubicBezTo>
                      <a:pt x="0" y="116470"/>
                      <a:pt x="116470" y="0"/>
                      <a:pt x="260144" y="0"/>
                    </a:cubicBezTo>
                    <a:lnTo>
                      <a:pt x="1300686" y="0"/>
                    </a:lnTo>
                    <a:cubicBezTo>
                      <a:pt x="1444360" y="0"/>
                      <a:pt x="1560830" y="116470"/>
                      <a:pt x="1560830" y="260144"/>
                    </a:cubicBezTo>
                    <a:lnTo>
                      <a:pt x="1560830" y="1300686"/>
                    </a:lnTo>
                    <a:cubicBezTo>
                      <a:pt x="1560830" y="1444360"/>
                      <a:pt x="1444360" y="1560830"/>
                      <a:pt x="1300686" y="1560830"/>
                    </a:cubicBezTo>
                    <a:lnTo>
                      <a:pt x="260144" y="1560830"/>
                    </a:lnTo>
                    <a:cubicBezTo>
                      <a:pt x="116470" y="1560830"/>
                      <a:pt x="0" y="1444360"/>
                      <a:pt x="0" y="1300686"/>
                    </a:cubicBezTo>
                    <a:lnTo>
                      <a:pt x="0" y="26014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4783" tIns="224783" rIns="224783" bIns="22478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kern="1200" dirty="0" smtClean="0"/>
                  <a:t>Post-it</a:t>
                </a:r>
                <a:endParaRPr lang="en-US" sz="3900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990822" y="3868374"/>
                <a:ext cx="1560830" cy="1560830"/>
              </a:xfrm>
              <a:custGeom>
                <a:avLst/>
                <a:gdLst>
                  <a:gd name="connsiteX0" fmla="*/ 0 w 1560830"/>
                  <a:gd name="connsiteY0" fmla="*/ 260144 h 1560830"/>
                  <a:gd name="connsiteX1" fmla="*/ 260144 w 1560830"/>
                  <a:gd name="connsiteY1" fmla="*/ 0 h 1560830"/>
                  <a:gd name="connsiteX2" fmla="*/ 1300686 w 1560830"/>
                  <a:gd name="connsiteY2" fmla="*/ 0 h 1560830"/>
                  <a:gd name="connsiteX3" fmla="*/ 1560830 w 1560830"/>
                  <a:gd name="connsiteY3" fmla="*/ 260144 h 1560830"/>
                  <a:gd name="connsiteX4" fmla="*/ 1560830 w 1560830"/>
                  <a:gd name="connsiteY4" fmla="*/ 1300686 h 1560830"/>
                  <a:gd name="connsiteX5" fmla="*/ 1300686 w 1560830"/>
                  <a:gd name="connsiteY5" fmla="*/ 1560830 h 1560830"/>
                  <a:gd name="connsiteX6" fmla="*/ 260144 w 1560830"/>
                  <a:gd name="connsiteY6" fmla="*/ 1560830 h 1560830"/>
                  <a:gd name="connsiteX7" fmla="*/ 0 w 1560830"/>
                  <a:gd name="connsiteY7" fmla="*/ 1300686 h 1560830"/>
                  <a:gd name="connsiteX8" fmla="*/ 0 w 1560830"/>
                  <a:gd name="connsiteY8" fmla="*/ 260144 h 156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830" h="1560830">
                    <a:moveTo>
                      <a:pt x="0" y="260144"/>
                    </a:moveTo>
                    <a:cubicBezTo>
                      <a:pt x="0" y="116470"/>
                      <a:pt x="116470" y="0"/>
                      <a:pt x="260144" y="0"/>
                    </a:cubicBezTo>
                    <a:lnTo>
                      <a:pt x="1300686" y="0"/>
                    </a:lnTo>
                    <a:cubicBezTo>
                      <a:pt x="1444360" y="0"/>
                      <a:pt x="1560830" y="116470"/>
                      <a:pt x="1560830" y="260144"/>
                    </a:cubicBezTo>
                    <a:lnTo>
                      <a:pt x="1560830" y="1300686"/>
                    </a:lnTo>
                    <a:cubicBezTo>
                      <a:pt x="1560830" y="1444360"/>
                      <a:pt x="1444360" y="1560830"/>
                      <a:pt x="1300686" y="1560830"/>
                    </a:cubicBezTo>
                    <a:lnTo>
                      <a:pt x="260144" y="1560830"/>
                    </a:lnTo>
                    <a:cubicBezTo>
                      <a:pt x="116470" y="1560830"/>
                      <a:pt x="0" y="1444360"/>
                      <a:pt x="0" y="1300686"/>
                    </a:cubicBezTo>
                    <a:lnTo>
                      <a:pt x="0" y="26014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4783" tIns="224783" rIns="224783" bIns="22478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kern="1200" dirty="0" smtClean="0"/>
                  <a:t>Post-it</a:t>
                </a:r>
                <a:endParaRPr lang="en-US" sz="3900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824797" y="3868374"/>
                <a:ext cx="1560830" cy="1560830"/>
              </a:xfrm>
              <a:custGeom>
                <a:avLst/>
                <a:gdLst>
                  <a:gd name="connsiteX0" fmla="*/ 0 w 1560830"/>
                  <a:gd name="connsiteY0" fmla="*/ 260144 h 1560830"/>
                  <a:gd name="connsiteX1" fmla="*/ 260144 w 1560830"/>
                  <a:gd name="connsiteY1" fmla="*/ 0 h 1560830"/>
                  <a:gd name="connsiteX2" fmla="*/ 1300686 w 1560830"/>
                  <a:gd name="connsiteY2" fmla="*/ 0 h 1560830"/>
                  <a:gd name="connsiteX3" fmla="*/ 1560830 w 1560830"/>
                  <a:gd name="connsiteY3" fmla="*/ 260144 h 1560830"/>
                  <a:gd name="connsiteX4" fmla="*/ 1560830 w 1560830"/>
                  <a:gd name="connsiteY4" fmla="*/ 1300686 h 1560830"/>
                  <a:gd name="connsiteX5" fmla="*/ 1300686 w 1560830"/>
                  <a:gd name="connsiteY5" fmla="*/ 1560830 h 1560830"/>
                  <a:gd name="connsiteX6" fmla="*/ 260144 w 1560830"/>
                  <a:gd name="connsiteY6" fmla="*/ 1560830 h 1560830"/>
                  <a:gd name="connsiteX7" fmla="*/ 0 w 1560830"/>
                  <a:gd name="connsiteY7" fmla="*/ 1300686 h 1560830"/>
                  <a:gd name="connsiteX8" fmla="*/ 0 w 1560830"/>
                  <a:gd name="connsiteY8" fmla="*/ 260144 h 156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830" h="1560830">
                    <a:moveTo>
                      <a:pt x="0" y="260144"/>
                    </a:moveTo>
                    <a:cubicBezTo>
                      <a:pt x="0" y="116470"/>
                      <a:pt x="116470" y="0"/>
                      <a:pt x="260144" y="0"/>
                    </a:cubicBezTo>
                    <a:lnTo>
                      <a:pt x="1300686" y="0"/>
                    </a:lnTo>
                    <a:cubicBezTo>
                      <a:pt x="1444360" y="0"/>
                      <a:pt x="1560830" y="116470"/>
                      <a:pt x="1560830" y="260144"/>
                    </a:cubicBezTo>
                    <a:lnTo>
                      <a:pt x="1560830" y="1300686"/>
                    </a:lnTo>
                    <a:cubicBezTo>
                      <a:pt x="1560830" y="1444360"/>
                      <a:pt x="1444360" y="1560830"/>
                      <a:pt x="1300686" y="1560830"/>
                    </a:cubicBezTo>
                    <a:lnTo>
                      <a:pt x="260144" y="1560830"/>
                    </a:lnTo>
                    <a:cubicBezTo>
                      <a:pt x="116470" y="1560830"/>
                      <a:pt x="0" y="1444360"/>
                      <a:pt x="0" y="1300686"/>
                    </a:cubicBezTo>
                    <a:lnTo>
                      <a:pt x="0" y="26014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4783" tIns="224783" rIns="224783" bIns="224783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900" kern="1200" dirty="0" smtClean="0"/>
                  <a:t>Post-it</a:t>
                </a:r>
                <a:endParaRPr lang="en-US" sz="39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03403" y="1396972"/>
              <a:ext cx="1537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MED CAS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5097" y="3490455"/>
              <a:ext cx="1635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K</a:t>
              </a:r>
              <a:r>
                <a:rPr lang="en-US" sz="2400" b="1" dirty="0" smtClean="0"/>
                <a:t>ONTROL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4426" y="5712541"/>
              <a:ext cx="1709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UDEN CAS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127" y="3490451"/>
              <a:ext cx="2382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IKKE KONTROL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23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76" y="3663577"/>
            <a:ext cx="2879999" cy="21600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886" y="379898"/>
            <a:ext cx="8229600" cy="1143000"/>
          </a:xfrm>
        </p:spPr>
        <p:txBody>
          <a:bodyPr/>
          <a:lstStyle/>
          <a:p>
            <a:r>
              <a:rPr lang="en-US" dirty="0" err="1" smtClean="0"/>
              <a:t>Eksempler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‘Post-it’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00" y="1467513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7" y="3650031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8" y="1477849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4860" y="3636168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29" y="1477849"/>
            <a:ext cx="2880000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267" y="6036902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54E0B"/>
                </a:solidFill>
              </a:rPr>
              <a:t>Lineær</a:t>
            </a:r>
            <a:r>
              <a:rPr lang="en-US" b="1" dirty="0" smtClean="0">
                <a:solidFill>
                  <a:srgbClr val="F54E0B"/>
                </a:solidFill>
              </a:rPr>
              <a:t> regression </a:t>
            </a:r>
            <a:r>
              <a:rPr lang="en-US" b="1" dirty="0" err="1" smtClean="0">
                <a:solidFill>
                  <a:srgbClr val="F54E0B"/>
                </a:solidFill>
              </a:rPr>
              <a:t>tidlig</a:t>
            </a:r>
            <a:r>
              <a:rPr lang="en-US" b="1" dirty="0" smtClean="0">
                <a:solidFill>
                  <a:srgbClr val="F54E0B"/>
                </a:solidFill>
              </a:rPr>
              <a:t> 1g</a:t>
            </a:r>
            <a:endParaRPr lang="en-US" b="1" dirty="0">
              <a:solidFill>
                <a:srgbClr val="F54E0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4192" y="6017338"/>
            <a:ext cx="450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92D050"/>
                </a:solidFill>
              </a:rPr>
              <a:t>2</a:t>
            </a:r>
            <a:r>
              <a:rPr lang="da-DK" b="1" dirty="0">
                <a:solidFill>
                  <a:srgbClr val="92D050"/>
                </a:solidFill>
              </a:rPr>
              <a:t>. gradsligningen, 2. grads polynomium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_d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u_eng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2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2" id="{78A8DDF1-1F68-4C7B-BD92-49D554BD45AE}" vid="{F01C4918-F9EE-486D-8AAD-8A79BCD0D341}"/>
    </a:ext>
  </a:extLst>
</a:theme>
</file>

<file path=ppt/theme/theme6.xml><?xml version="1.0" encoding="utf-8"?>
<a:theme xmlns:a="http://schemas.openxmlformats.org/drawingml/2006/main" name="Tema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9CD5419E-AD00-4273-A0A5-82B4118CBDE0}" vid="{6F8AEE23-B08E-44A4-BFE3-6C1385A4D0CA}"/>
    </a:ext>
  </a:extLst>
</a:theme>
</file>

<file path=ppt/theme/theme7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12658</TotalTime>
  <Words>918</Words>
  <Application>Microsoft Office PowerPoint</Application>
  <PresentationFormat>Skærmshow (4:3)</PresentationFormat>
  <Paragraphs>167</Paragraphs>
  <Slides>23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Verdana</vt:lpstr>
      <vt:lpstr>ku_dk</vt:lpstr>
      <vt:lpstr>CMU</vt:lpstr>
      <vt:lpstr>Office Theme</vt:lpstr>
      <vt:lpstr>ku_eng</vt:lpstr>
      <vt:lpstr>1_Tema2</vt:lpstr>
      <vt:lpstr>Tema1</vt:lpstr>
      <vt:lpstr>Kontortema</vt:lpstr>
      <vt:lpstr>  Erfaringer fra fire år med CMU </vt:lpstr>
      <vt:lpstr>CMU’s (for)historie </vt:lpstr>
      <vt:lpstr>Oprettelsen af CMU</vt:lpstr>
      <vt:lpstr>IT i matematikundervisningen := matematiksoftware</vt:lpstr>
      <vt:lpstr>Nogle dilemmaer som en lærer skal navigere i.</vt:lpstr>
      <vt:lpstr>Svar på udfordringerne</vt:lpstr>
      <vt:lpstr>Community (of enquiry)</vt:lpstr>
      <vt:lpstr>Post-it tavle</vt:lpstr>
      <vt:lpstr>Eksempler på ‘Post-it’</vt:lpstr>
      <vt:lpstr>Drijvers (2015). Digital Technology …: Why It Works (Or Doesn’t) </vt:lpstr>
      <vt:lpstr>Didaktisk refleksion og inspiration.</vt:lpstr>
      <vt:lpstr>Didaktisk refleksion og inspiration</vt:lpstr>
      <vt:lpstr>Antropological Theory of Didactics</vt:lpstr>
      <vt:lpstr>Didaktisk refleksion og inspiration</vt:lpstr>
      <vt:lpstr>Didaktisk refleksion og inspiration</vt:lpstr>
      <vt:lpstr>Projekteksempler visualisering</vt:lpstr>
      <vt:lpstr>Projekteksempler simulering og anvendelse.</vt:lpstr>
      <vt:lpstr>Projekteksempler instrumentel genese</vt:lpstr>
      <vt:lpstr>Kritiske konklusioner</vt:lpstr>
      <vt:lpstr>Kritiske konklusioner</vt:lpstr>
      <vt:lpstr>Kritiske konklusioner</vt:lpstr>
      <vt:lpstr>PowerPoint-præsentation</vt:lpstr>
      <vt:lpstr>CMU’s sponsors</vt:lpstr>
    </vt:vector>
  </TitlesOfParts>
  <Company>MATH, Univ of Copenhagen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Matematik</dc:title>
  <dc:creator>Niels Grønbæk</dc:creator>
  <cp:lastModifiedBy>Claus Larsen</cp:lastModifiedBy>
  <cp:revision>258</cp:revision>
  <dcterms:created xsi:type="dcterms:W3CDTF">2014-05-19T10:35:02Z</dcterms:created>
  <dcterms:modified xsi:type="dcterms:W3CDTF">2017-11-23T21:49:54Z</dcterms:modified>
</cp:coreProperties>
</file>