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63" r:id="rId4"/>
    <p:sldId id="264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815AB-A2BD-4E1B-801A-12621EE04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22E6B51-3E5C-4BEE-93BF-C7D4A9A30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9DC41C-ACEF-471E-BE9B-99C255C22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59BBB7-69A5-4569-B9BB-FDA04F91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FF8A45-6BD8-479A-B086-2A865619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489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599D6-C764-4FDC-87ED-16030236E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E85FE7-824B-453E-ADEE-7FF62D9F7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F85C1-A49A-480D-B58E-64D36BB2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F3B265-0D8A-4028-B872-14BC4B7E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003C80-1A78-4032-9DCD-D3EE7CF6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2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B4B6A76-F829-4D05-9E64-8BD4E98AD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8C9A1F9-2FB0-47FC-B36B-7F332CFE8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C16F50-AC58-4BDB-A791-EB0A0ADB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F5CE3D-7D44-46DD-82B8-EEBADA77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C45F580-C2C3-4CDB-A137-71CE297E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661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1B8C9-8FD6-41AE-A071-F8BB3D14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74E7AD-00D6-42F9-9F6B-A9D01F16F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0CAEFEB-BC12-4C01-8BA3-B375FBBC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E4F022-AD2F-44C1-9D31-93DB7E48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C6154C-981E-4FB6-9C65-70F9A761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586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24700-D9E5-48BA-A923-69AE8B2C0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22E7C1B-8522-4C46-8DA9-15F8B267D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A3FDCC-7CDC-4429-AF47-234B86EA3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369DA82-FA4E-49B3-B9DF-BEF33FC2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3C32BA-2E50-4C61-ACCA-DFD22011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715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5A263-1E70-43E3-AEA1-19278EA2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F2DBD9-11EA-458D-A93F-EA8BD09BC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3965253-04CA-49A9-B635-779FF33A6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E82635A-1F3A-4CFE-A617-33EA1120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32647F4-6066-4804-8456-EEAD39F0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EA94998-AEB7-4985-A7BD-E0DB4810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574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349A2-9663-4B41-8CB4-8BB1118F0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9F4E9A0-F00B-47B5-9B48-AE5B171D2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29DE332-3A08-434E-8E23-8A5B1DA02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66BAF54-4E03-47A5-A3B7-0BD6C5889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E30486D-B9CC-4CCF-8D78-C096A04FC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B2908D3-AF75-49F9-B8FE-3CED1BC1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3194943-DADB-49F6-8A04-A528C37E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D17B390-26DD-4ED9-90D4-3285603FB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84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71F65-443C-433E-AEF3-9CCE0A51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F646EB1-DA66-4FB9-BF8E-BFB897A8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56E251B-6912-4C5D-BACF-72F1D040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D2448E-32F3-4043-95EF-73AB7B14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689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10A4230-B0A3-4FAB-89F5-91127F57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05D698D-A165-4DA4-9A03-D7F61F84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D50C483-654D-49CA-B086-0601EC98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78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707D2-3A1C-469F-B4C1-E83403F1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6CA35E-9569-4852-B27B-C8173C38A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DBB037-46FA-4146-841F-FE08B286E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B0A602-2673-46CE-9769-F3DC8BB3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DD9B39-0BF6-4617-8D91-16A39A2F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16089A3-452D-4820-A29F-3F85B451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788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844B0-6828-487B-898C-B6F54A477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840EC9-3D45-4EEF-9FA8-22D8A08E5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458775B-18E6-4523-B892-E77A2DD82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692A2DD-081B-4A72-AC48-453EA56F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2F6C5E7-2927-49C2-ABC5-9A3C6EB9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E6220-B20B-4D5D-926B-C849A1F1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84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80F781-4817-4586-9DE0-83F07786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303552-1518-469E-8B7C-AB055A61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C7C162-E7B1-48AD-8F42-0F10E9522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36B3-41F2-4FB3-8E48-BE86A5DC589E}" type="datetimeFigureOut">
              <a:rPr lang="da-DK" smtClean="0"/>
              <a:t>20-11-2017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A0AA2A-91B3-4D73-B5AE-967B3BF3B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67FE65A-6B1E-4771-85DE-292A041F3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CBBF-C5B2-4254-8731-E7D93C1339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787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-gym.dk/),dvs" TargetMode="External"/><Relationship Id="rId2" Type="http://schemas.openxmlformats.org/officeDocument/2006/relationships/hyperlink" Target="http://cmu.math.ku.dk/projekter/dasg/begrebsforstaaelse-naeru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07341-3C69-4267-A626-01BED3E0D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Skoleprojekter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53738FB-7C01-4DF9-ADCD-A62AC1E941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Et samarbejde mellem CMU og DASG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237696F-B979-49BE-A56D-9AA835F819D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617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C1C04-FEBD-488A-B7DA-4E237BF14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Nærum gymnasium, 2015-16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CF47D12-076A-4B90-A32A-3FD0B223C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Titel: </a:t>
            </a:r>
            <a:r>
              <a:rPr lang="da-DK" b="1" dirty="0"/>
              <a:t>CAS til understøttelse af begrebsforståelse i matematik</a:t>
            </a:r>
          </a:p>
          <a:p>
            <a:pPr lvl="1"/>
            <a:r>
              <a:rPr lang="da-DK" sz="2000" dirty="0">
                <a:hlinkClick r:id="rId2"/>
              </a:rPr>
              <a:t>http://cmu.math.ku.dk/projekter/dasg/begrebsforstaaelse-naerum/</a:t>
            </a:r>
            <a:r>
              <a:rPr lang="da-DK" dirty="0"/>
              <a:t> </a:t>
            </a:r>
          </a:p>
          <a:p>
            <a:r>
              <a:rPr lang="da-DK" dirty="0"/>
              <a:t>Samarbejde mellem CMU og DASG (Danske Science Gymnasier, </a:t>
            </a:r>
            <a:r>
              <a:rPr lang="da-DK" dirty="0">
                <a:hlinkClick r:id="rId3"/>
              </a:rPr>
              <a:t>https://science-gym.dk/),dvs</a:t>
            </a:r>
            <a:r>
              <a:rPr lang="da-DK" dirty="0"/>
              <a:t> udbudt i </a:t>
            </a:r>
            <a:r>
              <a:rPr lang="da-DK" dirty="0" err="1"/>
              <a:t>DASG’s</a:t>
            </a:r>
            <a:r>
              <a:rPr lang="da-DK" dirty="0"/>
              <a:t> kursusprogram.</a:t>
            </a:r>
          </a:p>
          <a:p>
            <a:r>
              <a:rPr lang="da-DK" dirty="0"/>
              <a:t>6 deltagere</a:t>
            </a:r>
          </a:p>
          <a:p>
            <a:r>
              <a:rPr lang="da-DK" dirty="0"/>
              <a:t>To projekter pr. deltager: Efterår og forår.</a:t>
            </a:r>
          </a:p>
          <a:p>
            <a:r>
              <a:rPr lang="da-DK" dirty="0"/>
              <a:t>I alt 12 projekter (individuelle eller parvis)</a:t>
            </a:r>
          </a:p>
          <a:p>
            <a:r>
              <a:rPr lang="da-DK" dirty="0"/>
              <a:t>Skoleprojekt-idéen blev mest en løs paraply over 12 relativt forskellige projekter.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9D5240A-25F8-4BF9-AC50-58F9475778F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238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75287-68E0-481D-AD82-24E2ADB6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Forløbet på Nærum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3F0517-76DF-4C1E-A859-35839C15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Fælles </a:t>
            </a:r>
            <a:r>
              <a:rPr lang="da-DK" b="1" dirty="0"/>
              <a:t>introduktionsmøde</a:t>
            </a:r>
            <a:r>
              <a:rPr lang="da-DK" dirty="0"/>
              <a:t> for alle deltagende skoler, aug. 2015</a:t>
            </a:r>
          </a:p>
          <a:p>
            <a:pPr lvl="1"/>
            <a:r>
              <a:rPr lang="da-DK" dirty="0"/>
              <a:t>Formål, praktiske rammer, didaktiske oplæg, brainstorming/opstart, coaching.</a:t>
            </a:r>
          </a:p>
          <a:p>
            <a:r>
              <a:rPr lang="da-DK" dirty="0"/>
              <a:t>5 </a:t>
            </a:r>
            <a:r>
              <a:rPr lang="da-DK" b="1" dirty="0"/>
              <a:t>besøg</a:t>
            </a:r>
            <a:r>
              <a:rPr lang="da-DK" dirty="0"/>
              <a:t> på Nærum Gymnasium, okt.-mar. Typisk forløb:</a:t>
            </a:r>
          </a:p>
          <a:p>
            <a:pPr lvl="1"/>
            <a:r>
              <a:rPr lang="da-DK" dirty="0"/>
              <a:t>Først et fælles møde for de 6 deltagende lærere. Hver lærer fremlægger sine idéer/arbejde for gruppen og coachen. Fælles erfaringsudveksling.</a:t>
            </a:r>
          </a:p>
          <a:p>
            <a:pPr lvl="1"/>
            <a:r>
              <a:rPr lang="da-DK" dirty="0"/>
              <a:t>Derefter individuelle sparringsmøder mellem hver enkelt lærer + coach.</a:t>
            </a:r>
          </a:p>
          <a:p>
            <a:pPr lvl="1"/>
            <a:r>
              <a:rPr lang="da-DK" dirty="0"/>
              <a:t>Evt. supervision – overværelse af undervisning med efterfølgende feedback.</a:t>
            </a:r>
          </a:p>
          <a:p>
            <a:r>
              <a:rPr lang="da-DK" dirty="0"/>
              <a:t>Fælles </a:t>
            </a:r>
            <a:r>
              <a:rPr lang="da-DK" b="1" dirty="0"/>
              <a:t>afsluttende seminar </a:t>
            </a:r>
            <a:r>
              <a:rPr lang="da-DK" dirty="0"/>
              <a:t>for alle deltagende skoler, april 2016</a:t>
            </a:r>
          </a:p>
          <a:p>
            <a:pPr lvl="1"/>
            <a:r>
              <a:rPr lang="da-DK" dirty="0"/>
              <a:t>Afrapportering, præsentationer, erfaringsudveksling.</a:t>
            </a:r>
          </a:p>
          <a:p>
            <a:pPr lvl="1"/>
            <a:endParaRPr lang="da-DK" dirty="0"/>
          </a:p>
          <a:p>
            <a:pPr lvl="1"/>
            <a:endParaRPr lang="da-DK" dirty="0"/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C06BA31-9F40-4345-B19F-B55F2E46E75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888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F5EDE7AE-EC73-400B-B44A-E685F676D49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D84CC14-97E5-4AB2-8C75-F7725342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Coachens rolle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857DAC-C2E9-423A-83ED-DCBEC2861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1825625"/>
            <a:ext cx="10515600" cy="4351338"/>
          </a:xfrm>
        </p:spPr>
        <p:txBody>
          <a:bodyPr/>
          <a:lstStyle/>
          <a:p>
            <a:r>
              <a:rPr lang="da-DK" b="1" dirty="0"/>
              <a:t>Opstart</a:t>
            </a:r>
            <a:r>
              <a:rPr lang="da-DK" dirty="0"/>
              <a:t>: Samtaler om idéer, evt. input af idéer til forløb, rammer, didaktiske overvejelser, planlægning af forløbet, evt. teknisk hjælp/idéer til brug af CAS-værktøj.</a:t>
            </a:r>
          </a:p>
          <a:p>
            <a:r>
              <a:rPr lang="da-DK" b="1" dirty="0"/>
              <a:t>Under forløbet</a:t>
            </a:r>
            <a:r>
              <a:rPr lang="da-DK" dirty="0"/>
              <a:t>: Sparring, didaktiske overvejelser, evt. supervision, evt. justering af projektet/forløbet </a:t>
            </a:r>
            <a:r>
              <a:rPr lang="da-DK" dirty="0" err="1"/>
              <a:t>pga</a:t>
            </a:r>
            <a:r>
              <a:rPr lang="da-DK" dirty="0"/>
              <a:t> uventede hændelser mm., bistå afrapportering. Løbende tilbagemelding til CMU.</a:t>
            </a:r>
          </a:p>
          <a:p>
            <a:r>
              <a:rPr lang="da-DK" b="1" dirty="0"/>
              <a:t>Afslutning</a:t>
            </a:r>
            <a:r>
              <a:rPr lang="da-DK" dirty="0"/>
              <a:t>: Sikre at projekterne bliver afrapporteret i korrekt format i forhold til </a:t>
            </a:r>
            <a:r>
              <a:rPr lang="da-DK" dirty="0" err="1"/>
              <a:t>CMUs</a:t>
            </a:r>
            <a:r>
              <a:rPr lang="da-DK" dirty="0"/>
              <a:t> hjemmeside. Melde erfaringer fra projektet tilbage til CMU.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839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A9860-E2BA-4037-96F8-B43E5988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Coaching som efteruddannelse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63B0A8-F67A-4E97-A281-034E86247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Personlig 1-1-relation.</a:t>
            </a:r>
          </a:p>
          <a:p>
            <a:r>
              <a:rPr lang="da-DK" dirty="0"/>
              <a:t>Læreren får mulighed for at diskutere sine didaktiske overvejelser med en </a:t>
            </a:r>
            <a:r>
              <a:rPr lang="da-DK" dirty="0" err="1"/>
              <a:t>udefra-kommende</a:t>
            </a:r>
            <a:r>
              <a:rPr lang="da-DK" dirty="0"/>
              <a:t> kollega, få nye synsvinkler på sit arbejde, evt. idéer til nye anvendelser af CAS eller nye måder at præsentere stoffet på. Men mest lærernes egne idéer.</a:t>
            </a:r>
          </a:p>
          <a:p>
            <a:r>
              <a:rPr lang="da-DK" dirty="0"/>
              <a:t>Meget fokus på didaktik, vi spørger: ”Hvorfor benyttes CAS i dette forløb?” eller ”Hvad kan CAS bidrage med her?”.</a:t>
            </a:r>
          </a:p>
          <a:p>
            <a:r>
              <a:rPr lang="da-DK" dirty="0"/>
              <a:t>Skoleprojekt som format: Primært individuelle projekter, men sparring i faggruppen har været godt.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BCBC001-DFD8-4642-9BF9-01331817097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548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94890CB1-D4BA-4955-A7C7-3B88C594B56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53F5D9C-1A19-4CA5-9C06-7FE19572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Evas projekter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B0461C-5667-4507-8AB4-E6AF9F321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a-DK" dirty="0"/>
              <a:t>Efterårs-projekt: </a:t>
            </a:r>
            <a:r>
              <a:rPr lang="da-DK" b="1" dirty="0"/>
              <a:t>Differentialregning – hastighed og acceleration</a:t>
            </a:r>
            <a:r>
              <a:rPr lang="da-DK" dirty="0"/>
              <a:t>, 2g.</a:t>
            </a:r>
          </a:p>
          <a:p>
            <a:pPr lvl="1"/>
            <a:r>
              <a:rPr lang="da-DK" dirty="0"/>
              <a:t>Blev efterfølgende brug og udvidet/ændret af en kollega på en anden skole (også CMU-projekt). Godt eksempel på vidensdeling.</a:t>
            </a:r>
          </a:p>
          <a:p>
            <a:pPr lvl="1"/>
            <a:r>
              <a:rPr lang="da-DK" dirty="0"/>
              <a:t>Genbrugt af Eva selv for nylig – endnu flere erfaringer og forbedringer.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  <a:p>
            <a:r>
              <a:rPr lang="da-DK" dirty="0"/>
              <a:t>Forårs-projekt: Integralregning – arealer under grafer, 2g.</a:t>
            </a:r>
          </a:p>
        </p:txBody>
      </p:sp>
    </p:spTree>
    <p:extLst>
      <p:ext uri="{BB962C8B-B14F-4D97-AF65-F5344CB8AC3E}">
        <p14:creationId xmlns:p14="http://schemas.microsoft.com/office/powerpoint/2010/main" val="239693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11C20-FB14-4C57-B3A2-1FC139E4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Karls projekter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BF40CD-8BE9-4A04-A621-9F5CC6EE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Efterårs-projekt: </a:t>
            </a:r>
            <a:r>
              <a:rPr lang="da-DK" b="1" dirty="0"/>
              <a:t>Parallelle programmer </a:t>
            </a:r>
            <a:r>
              <a:rPr lang="da-DK" dirty="0"/>
              <a:t>(differentialregning, 2g)</a:t>
            </a:r>
          </a:p>
          <a:p>
            <a:pPr lvl="1"/>
            <a:r>
              <a:rPr lang="da-DK" dirty="0"/>
              <a:t>Sammenligning af Nspire og </a:t>
            </a:r>
            <a:r>
              <a:rPr lang="da-DK" dirty="0" err="1"/>
              <a:t>Geogebra</a:t>
            </a:r>
            <a:r>
              <a:rPr lang="da-DK" dirty="0"/>
              <a:t> til arbejdet med funktioner og differentialregning.</a:t>
            </a:r>
          </a:p>
          <a:p>
            <a:pPr lvl="1"/>
            <a:r>
              <a:rPr lang="da-DK" dirty="0"/>
              <a:t>Gentaget senere med integralregning – nye erfaringer.</a:t>
            </a:r>
          </a:p>
          <a:p>
            <a:pPr lvl="1"/>
            <a:r>
              <a:rPr lang="da-DK" dirty="0"/>
              <a:t>…og igen med et historisk forløb om keglesnit og 3D-geometri.</a:t>
            </a:r>
          </a:p>
          <a:p>
            <a:r>
              <a:rPr lang="da-DK" dirty="0"/>
              <a:t>Forårs-projekt: Kryptering-Dekryptering og </a:t>
            </a:r>
            <a:r>
              <a:rPr lang="da-DK" dirty="0" err="1"/>
              <a:t>Enigmaen</a:t>
            </a:r>
            <a:r>
              <a:rPr lang="da-DK" dirty="0"/>
              <a:t> (</a:t>
            </a:r>
            <a:r>
              <a:rPr lang="da-DK" dirty="0" err="1"/>
              <a:t>kryptologi</a:t>
            </a:r>
            <a:r>
              <a:rPr lang="da-DK" dirty="0"/>
              <a:t>, 2g).</a:t>
            </a:r>
          </a:p>
          <a:p>
            <a:pPr lvl="1"/>
            <a:r>
              <a:rPr lang="da-DK" dirty="0"/>
              <a:t>Optakt til studietur til London og </a:t>
            </a:r>
            <a:r>
              <a:rPr lang="da-DK" dirty="0" err="1"/>
              <a:t>Bletchley</a:t>
            </a:r>
            <a:r>
              <a:rPr lang="da-DK" dirty="0"/>
              <a:t> Park. </a:t>
            </a:r>
          </a:p>
          <a:p>
            <a:pPr lvl="1"/>
            <a:r>
              <a:rPr lang="da-DK" dirty="0"/>
              <a:t>Frekvensanalyse med Nspire mm.</a:t>
            </a:r>
          </a:p>
          <a:p>
            <a:pPr lvl="1"/>
            <a:endParaRPr lang="da-DK" dirty="0"/>
          </a:p>
          <a:p>
            <a:pPr lvl="1"/>
            <a:endParaRPr lang="da-DK" dirty="0"/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002656E-F2B9-4256-8FF1-A10A922A198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9855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AB53B-E092-4CA4-B011-F60451BC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Konklusion – set fra coachens synsvinkel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9DF68B-07BE-4304-9CA2-C662CDD9F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Forløbet har været et meget fint efteruddannelsestilbud til matematiklærere, med fokus på CAS og didaktik.</a:t>
            </a:r>
          </a:p>
          <a:p>
            <a:r>
              <a:rPr lang="da-DK" dirty="0"/>
              <a:t>Dem, der har fået mest ud af det, har været relativt erfarne lærere, med en egen idé til et projekt.</a:t>
            </a:r>
          </a:p>
          <a:p>
            <a:r>
              <a:rPr lang="da-DK" dirty="0"/>
              <a:t>Men også mindre erfarne lærere har fået inspiration og ny viden til anvendelse af CAS i matematikundervisningen.</a:t>
            </a:r>
          </a:p>
          <a:p>
            <a:r>
              <a:rPr lang="da-DK" dirty="0"/>
              <a:t>Det, jeg selv fik ud af det, var – ud over med masse inspiration til gode undervisningsforløb, og en masse givtige samtaler om matematikundervisning – nok især én morale: SLUK for computeren, hvis der ikke er en rigtigt god grund til at bruge den!!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B80318E-7FDA-43A1-929C-B85F556CF4B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0"/>
          <a:stretch/>
        </p:blipFill>
        <p:spPr bwMode="auto">
          <a:xfrm>
            <a:off x="10406380" y="11748"/>
            <a:ext cx="1785620" cy="2301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5009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593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Skoleprojekter</vt:lpstr>
      <vt:lpstr>Nærum gymnasium, 2015-16</vt:lpstr>
      <vt:lpstr>Forløbet på Nærum</vt:lpstr>
      <vt:lpstr>Coachens rolle</vt:lpstr>
      <vt:lpstr>Coaching som efteruddannelse</vt:lpstr>
      <vt:lpstr>Evas projekter</vt:lpstr>
      <vt:lpstr>Karls projekter</vt:lpstr>
      <vt:lpstr>Konklusion – set fra coachens synsvinkel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Skoleprojekter</dc:title>
  <dc:creator>Louise Dalgaard</dc:creator>
  <cp:lastModifiedBy>Claus Larsen</cp:lastModifiedBy>
  <cp:revision>10</cp:revision>
  <dcterms:created xsi:type="dcterms:W3CDTF">2017-11-13T09:00:11Z</dcterms:created>
  <dcterms:modified xsi:type="dcterms:W3CDTF">2017-11-20T14:34:03Z</dcterms:modified>
</cp:coreProperties>
</file>