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cmu.math.ku.dk/projekter/dasg/vaekst-sammenhaenge/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frbgym.dk/mathbook/definition-af-differentiabilitet" TargetMode="External"/><Relationship Id="rId3" Type="http://schemas.openxmlformats.org/officeDocument/2006/relationships/hyperlink" Target="https://sites.google.com/frbgym.dk/mjrm/definition-af-differentiabilitet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frbgym.dk/mjrm/opgave-9-333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frbgym.dk/leibniz/illustration-af-eksamensopgave-2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da">
                <a:solidFill>
                  <a:schemeClr val="dk1"/>
                </a:solidFill>
              </a:rPr>
              <a:t>Projektet ligger i forlængelse af foregående års </a:t>
            </a:r>
            <a:r>
              <a:rPr lang="da" u="sng">
                <a:solidFill>
                  <a:srgbClr val="1155CC"/>
                </a:solidFill>
                <a:hlinkClick r:id="rId2"/>
              </a:rPr>
              <a:t>skoleprojekt</a:t>
            </a:r>
            <a:r>
              <a:rPr lang="da">
                <a:solidFill>
                  <a:schemeClr val="dk1"/>
                </a:solidFill>
              </a:rPr>
              <a:t> på Frederiksberg Gymnasium, hvor det primære fokus var på </a:t>
            </a:r>
            <a:r>
              <a:rPr i="1" lang="da">
                <a:solidFill>
                  <a:schemeClr val="dk1"/>
                </a:solidFill>
              </a:rPr>
              <a:t>lærernes</a:t>
            </a:r>
            <a:r>
              <a:rPr lang="da">
                <a:solidFill>
                  <a:schemeClr val="dk1"/>
                </a:solidFill>
              </a:rPr>
              <a:t> anvendelse af CAS-redskabet GeoGebra.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a" u="sng">
                <a:solidFill>
                  <a:schemeClr val="hlink"/>
                </a:solidFill>
                <a:hlinkClick r:id="rId2"/>
              </a:rPr>
              <a:t>https://sites.google.com/frbgym.dk/mathbook/definition-af-differentiabilitet</a:t>
            </a:r>
            <a:r>
              <a:rPr lang="da"/>
              <a:t> </a:t>
            </a:r>
          </a:p>
          <a:p>
            <a:pPr indent="-317500" lvl="0" marL="457200" rtl="0">
              <a:spcBef>
                <a:spcPts val="0"/>
              </a:spcBef>
              <a:buSzPct val="127272"/>
              <a:buChar char="-"/>
            </a:pPr>
            <a:r>
              <a:rPr lang="da"/>
              <a:t>bemærk problemer med værdien h i 1.eksempel</a:t>
            </a:r>
          </a:p>
          <a:p>
            <a:pPr lvl="0" rtl="0">
              <a:spcBef>
                <a:spcPts val="0"/>
              </a:spcBef>
              <a:buNone/>
            </a:pPr>
            <a:r>
              <a:rPr lang="da" u="sng">
                <a:solidFill>
                  <a:schemeClr val="hlink"/>
                </a:solidFill>
                <a:hlinkClick r:id="rId3"/>
              </a:rPr>
              <a:t>https://sites.google.com/frbgym.dk/mjrm/definition-af-differentiabilitet</a:t>
            </a:r>
            <a:r>
              <a:rPr lang="da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a" u="sng">
                <a:solidFill>
                  <a:schemeClr val="hlink"/>
                </a:solidFill>
                <a:hlinkClick r:id="rId2"/>
              </a:rPr>
              <a:t>https://sites.google.com/frbgym.dk/mjrm/opgave-9-333</a:t>
            </a:r>
            <a:r>
              <a:rPr lang="da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a" u="sng">
                <a:solidFill>
                  <a:schemeClr val="hlink"/>
                </a:solidFill>
                <a:hlinkClick r:id="rId2"/>
              </a:rPr>
              <a:t>https://sites.google.com/frbgym.dk/leibniz/illustration-af-eksamensopgave-2</a:t>
            </a:r>
            <a:r>
              <a:rPr lang="da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5200"/>
            </a:lvl1pPr>
            <a:lvl2pPr lvl="1" rtl="0" algn="ctr">
              <a:spcBef>
                <a:spcPts val="0"/>
              </a:spcBef>
              <a:buSzPct val="100000"/>
              <a:defRPr sz="5200"/>
            </a:lvl2pPr>
            <a:lvl3pPr lvl="2" rtl="0" algn="ctr">
              <a:spcBef>
                <a:spcPts val="0"/>
              </a:spcBef>
              <a:buSzPct val="100000"/>
              <a:defRPr sz="5200"/>
            </a:lvl3pPr>
            <a:lvl4pPr lvl="3" rtl="0" algn="ctr">
              <a:spcBef>
                <a:spcPts val="0"/>
              </a:spcBef>
              <a:buSzPct val="100000"/>
              <a:defRPr sz="5200"/>
            </a:lvl4pPr>
            <a:lvl5pPr lvl="4" rtl="0" algn="ctr">
              <a:spcBef>
                <a:spcPts val="0"/>
              </a:spcBef>
              <a:buSzPct val="100000"/>
              <a:defRPr sz="5200"/>
            </a:lvl5pPr>
            <a:lvl6pPr lvl="5" rtl="0" algn="ctr">
              <a:spcBef>
                <a:spcPts val="0"/>
              </a:spcBef>
              <a:buSzPct val="100000"/>
              <a:defRPr sz="5200"/>
            </a:lvl6pPr>
            <a:lvl7pPr lvl="6" rtl="0" algn="ctr">
              <a:spcBef>
                <a:spcPts val="0"/>
              </a:spcBef>
              <a:buSzPct val="100000"/>
              <a:defRPr sz="5200"/>
            </a:lvl7pPr>
            <a:lvl8pPr lvl="7" rtl="0" algn="ctr">
              <a:spcBef>
                <a:spcPts val="0"/>
              </a:spcBef>
              <a:buSzPct val="100000"/>
              <a:defRPr sz="5200"/>
            </a:lvl8pPr>
            <a:lvl9pPr lvl="8" rtl="0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a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12000"/>
            </a:lvl1pPr>
            <a:lvl2pPr lvl="1" rtl="0" algn="ctr">
              <a:spcBef>
                <a:spcPts val="0"/>
              </a:spcBef>
              <a:buSzPct val="100000"/>
              <a:defRPr sz="12000"/>
            </a:lvl2pPr>
            <a:lvl3pPr lvl="2" rtl="0" algn="ctr">
              <a:spcBef>
                <a:spcPts val="0"/>
              </a:spcBef>
              <a:buSzPct val="100000"/>
              <a:defRPr sz="12000"/>
            </a:lvl3pPr>
            <a:lvl4pPr lvl="3" rtl="0" algn="ctr">
              <a:spcBef>
                <a:spcPts val="0"/>
              </a:spcBef>
              <a:buSzPct val="100000"/>
              <a:defRPr sz="12000"/>
            </a:lvl4pPr>
            <a:lvl5pPr lvl="4" rtl="0" algn="ctr">
              <a:spcBef>
                <a:spcPts val="0"/>
              </a:spcBef>
              <a:buSzPct val="100000"/>
              <a:defRPr sz="12000"/>
            </a:lvl5pPr>
            <a:lvl6pPr lvl="5" rtl="0" algn="ctr">
              <a:spcBef>
                <a:spcPts val="0"/>
              </a:spcBef>
              <a:buSzPct val="100000"/>
              <a:defRPr sz="12000"/>
            </a:lvl6pPr>
            <a:lvl7pPr lvl="6" rtl="0" algn="ctr">
              <a:spcBef>
                <a:spcPts val="0"/>
              </a:spcBef>
              <a:buSzPct val="100000"/>
              <a:defRPr sz="12000"/>
            </a:lvl7pPr>
            <a:lvl8pPr lvl="7" rtl="0" algn="ctr">
              <a:spcBef>
                <a:spcPts val="0"/>
              </a:spcBef>
              <a:buSzPct val="100000"/>
              <a:defRPr sz="12000"/>
            </a:lvl8pPr>
            <a:lvl9pPr lvl="8" rtl="0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a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a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3600"/>
            </a:lvl1pPr>
            <a:lvl2pPr lvl="1" rtl="0" algn="ctr">
              <a:spcBef>
                <a:spcPts val="0"/>
              </a:spcBef>
              <a:buSzPct val="100000"/>
              <a:defRPr sz="3600"/>
            </a:lvl2pPr>
            <a:lvl3pPr lvl="2" rtl="0" algn="ctr">
              <a:spcBef>
                <a:spcPts val="0"/>
              </a:spcBef>
              <a:buSzPct val="100000"/>
              <a:defRPr sz="3600"/>
            </a:lvl3pPr>
            <a:lvl4pPr lvl="3" rtl="0" algn="ctr">
              <a:spcBef>
                <a:spcPts val="0"/>
              </a:spcBef>
              <a:buSzPct val="100000"/>
              <a:defRPr sz="3600"/>
            </a:lvl4pPr>
            <a:lvl5pPr lvl="4" rtl="0" algn="ctr">
              <a:spcBef>
                <a:spcPts val="0"/>
              </a:spcBef>
              <a:buSzPct val="100000"/>
              <a:defRPr sz="3600"/>
            </a:lvl5pPr>
            <a:lvl6pPr lvl="5" rtl="0" algn="ctr">
              <a:spcBef>
                <a:spcPts val="0"/>
              </a:spcBef>
              <a:buSzPct val="100000"/>
              <a:defRPr sz="3600"/>
            </a:lvl6pPr>
            <a:lvl7pPr lvl="6" rtl="0" algn="ctr">
              <a:spcBef>
                <a:spcPts val="0"/>
              </a:spcBef>
              <a:buSzPct val="100000"/>
              <a:defRPr sz="3600"/>
            </a:lvl7pPr>
            <a:lvl8pPr lvl="7" rtl="0" algn="ctr">
              <a:spcBef>
                <a:spcPts val="0"/>
              </a:spcBef>
              <a:buSzPct val="100000"/>
              <a:defRPr sz="3600"/>
            </a:lvl8pPr>
            <a:lvl9pPr lvl="8" rtl="0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a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a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a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a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a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a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4200"/>
            </a:lvl1pPr>
            <a:lvl2pPr lvl="1" rtl="0" algn="ctr">
              <a:spcBef>
                <a:spcPts val="0"/>
              </a:spcBef>
              <a:buSzPct val="100000"/>
              <a:defRPr sz="4200"/>
            </a:lvl2pPr>
            <a:lvl3pPr lvl="2" rtl="0" algn="ctr">
              <a:spcBef>
                <a:spcPts val="0"/>
              </a:spcBef>
              <a:buSzPct val="100000"/>
              <a:defRPr sz="4200"/>
            </a:lvl3pPr>
            <a:lvl4pPr lvl="3" rtl="0" algn="ctr">
              <a:spcBef>
                <a:spcPts val="0"/>
              </a:spcBef>
              <a:buSzPct val="100000"/>
              <a:defRPr sz="4200"/>
            </a:lvl4pPr>
            <a:lvl5pPr lvl="4" rtl="0" algn="ctr">
              <a:spcBef>
                <a:spcPts val="0"/>
              </a:spcBef>
              <a:buSzPct val="100000"/>
              <a:defRPr sz="4200"/>
            </a:lvl5pPr>
            <a:lvl6pPr lvl="5" rtl="0" algn="ctr">
              <a:spcBef>
                <a:spcPts val="0"/>
              </a:spcBef>
              <a:buSzPct val="100000"/>
              <a:defRPr sz="4200"/>
            </a:lvl6pPr>
            <a:lvl7pPr lvl="6" rtl="0" algn="ctr">
              <a:spcBef>
                <a:spcPts val="0"/>
              </a:spcBef>
              <a:buSzPct val="100000"/>
              <a:defRPr sz="4200"/>
            </a:lvl7pPr>
            <a:lvl8pPr lvl="7" rtl="0" algn="ctr">
              <a:spcBef>
                <a:spcPts val="0"/>
              </a:spcBef>
              <a:buSzPct val="100000"/>
              <a:defRPr sz="4200"/>
            </a:lvl8pPr>
            <a:lvl9pPr lvl="8"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a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a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da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document/d/15jPL-Fky64VzbO4r1Dg4-C1dXKMLPcuyicd0aGtu7s0/edit?usp=sharing" TargetMode="External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geogebra.org/o/vQjtNjSu" TargetMode="External"/><Relationship Id="rId4" Type="http://schemas.openxmlformats.org/officeDocument/2006/relationships/hyperlink" Target="https://www.geogebra.org/o/aBRNwRqP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geogebra.org/m/FatAc6C6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geogebra.org/m/BpNZsVtM" TargetMode="External"/><Relationship Id="rId4" Type="http://schemas.openxmlformats.org/officeDocument/2006/relationships/image" Target="../media/image7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a"/>
              <a:t>Oplæg til CMUs konference 15.november 2017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50100" y="279717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457200" lvl="0" marL="457200" rtl="0">
              <a:spcBef>
                <a:spcPts val="0"/>
              </a:spcBef>
              <a:buClr>
                <a:srgbClr val="4A86E8"/>
              </a:buClr>
              <a:buSzPct val="100000"/>
              <a:buChar char="-"/>
            </a:pPr>
            <a:r>
              <a:rPr lang="da" sz="3600">
                <a:solidFill>
                  <a:srgbClr val="4A86E8"/>
                </a:solidFill>
              </a:rPr>
              <a:t>Frederiksberg Gymnasium 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700" y="240750"/>
            <a:ext cx="7153275" cy="21240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788700" y="2364825"/>
            <a:ext cx="7757400" cy="5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i="1" lang="da">
                <a:solidFill>
                  <a:schemeClr val="dk1"/>
                </a:solidFill>
              </a:rPr>
              <a:t>“Det er den, der konstruerer, der lærer”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i="1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da">
                <a:solidFill>
                  <a:schemeClr val="dk1"/>
                </a:solidFill>
              </a:rPr>
              <a:t>Didaktiske fokuspunkter for anvendelse af CAS-værktøjet, GeoGebra: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da">
                <a:solidFill>
                  <a:schemeClr val="dk1"/>
                </a:solidFill>
              </a:rPr>
              <a:t>Understøtte begrebsdannelsen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i="1" lang="da">
                <a:solidFill>
                  <a:schemeClr val="dk1"/>
                </a:solidFill>
              </a:rPr>
              <a:t>Udforskning af</a:t>
            </a:r>
            <a:r>
              <a:rPr lang="da">
                <a:solidFill>
                  <a:schemeClr val="dk1"/>
                </a:solidFill>
              </a:rPr>
              <a:t> givne matematiske problemer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da">
                <a:solidFill>
                  <a:schemeClr val="dk1"/>
                </a:solidFill>
              </a:rPr>
              <a:t>“Lukke opgaverne op”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811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da" sz="3000">
                <a:solidFill>
                  <a:srgbClr val="000000"/>
                </a:solidFill>
              </a:rPr>
              <a:t>Klasser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256525"/>
            <a:ext cx="8520600" cy="3312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a" sz="2400"/>
              <a:t>To 2g-klasser med hhv. Ma B og </a:t>
            </a:r>
            <a:r>
              <a:rPr lang="da" sz="2400"/>
              <a:t>MA A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ct val="100000"/>
            </a:pPr>
            <a:r>
              <a:rPr lang="da" sz="2400">
                <a:solidFill>
                  <a:srgbClr val="4A86E8"/>
                </a:solidFill>
              </a:rPr>
              <a:t>SA - Ma - eø (Peter) </a:t>
            </a:r>
          </a:p>
          <a:p>
            <a:pPr indent="-381000" lvl="0" marL="457200">
              <a:spcBef>
                <a:spcPts val="0"/>
              </a:spcBef>
              <a:buClr>
                <a:srgbClr val="CC0000"/>
              </a:buClr>
              <a:buSzPct val="100000"/>
            </a:pPr>
            <a:r>
              <a:rPr lang="da" sz="2400">
                <a:solidFill>
                  <a:srgbClr val="CC0000"/>
                </a:solidFill>
              </a:rPr>
              <a:t>MA - Fy - Ke (Lisbeth)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643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200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da" sz="1800">
                <a:solidFill>
                  <a:srgbClr val="CC0000"/>
                </a:solidFill>
              </a:rPr>
              <a:t>Lisbeth</a:t>
            </a:r>
            <a:r>
              <a:rPr lang="da" sz="1800">
                <a:solidFill>
                  <a:srgbClr val="CC0000"/>
                </a:solidFill>
              </a:rPr>
              <a:t> 2g MA: Modellering med f ’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088525"/>
            <a:ext cx="3751500" cy="3867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da"/>
              <a:t>Udvalgte opgaver fra </a:t>
            </a:r>
            <a:r>
              <a:rPr lang="da" u="sng">
                <a:solidFill>
                  <a:schemeClr val="hlink"/>
                </a:solidFill>
                <a:hlinkClick r:id="rId3"/>
              </a:rPr>
              <a:t>Projekt: Modellering med f'</a:t>
            </a:r>
            <a:r>
              <a:rPr lang="da"/>
              <a:t> :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da" sz="1200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 af differentiabilitet.</a:t>
            </a:r>
            <a:br>
              <a:rPr lang="da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da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Opgave: Illustrér definitionen af differentiabilitet ved at konstruere en dynamisk GeoGebra-applet.</a:t>
            </a:r>
            <a:br>
              <a:rPr lang="da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da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Vink: Opret en skyder for x0. Opret derefter punktet (x0,f(x0)). Højreklik og vælg: “Tænd animation” </a:t>
            </a:r>
            <a:br>
              <a:rPr lang="da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1200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Illustration af eksamensopgave.</a:t>
            </a:r>
            <a:br>
              <a:rPr lang="da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da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Opgave: Illustrér problemstillingen i opgave 6 ved at konstruere en dynamisk GeoGebra-applet.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1200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Illustration af eksamensopgave.</a:t>
            </a:r>
            <a:br>
              <a:rPr lang="da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da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Opgave: Illustrér problemstillingerne i opgave 4.36 ved at konstruere en dynamisk GeoGebra-applet. 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27400" y="1088525"/>
            <a:ext cx="4724400" cy="228600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pic>
      <p:pic>
        <p:nvPicPr>
          <p:cNvPr id="75" name="Shape 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27400" y="3451175"/>
            <a:ext cx="4724400" cy="150495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643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200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da" sz="1800">
                <a:solidFill>
                  <a:srgbClr val="CC0000"/>
                </a:solidFill>
              </a:rPr>
              <a:t>Lisbeth 2g MA: Modellering med f ’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088525"/>
            <a:ext cx="5972700" cy="3867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da"/>
              <a:t>Eksempler på elevarbejde: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da" u="sng">
                <a:solidFill>
                  <a:schemeClr val="hlink"/>
                </a:solidFill>
                <a:hlinkClick r:id="rId3"/>
              </a:rPr>
              <a:t>1.Eksempel: Definition af differentiabilitet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da" u="sng">
                <a:solidFill>
                  <a:schemeClr val="hlink"/>
                </a:solidFill>
                <a:hlinkClick r:id="rId4"/>
              </a:rPr>
              <a:t>2.Eksempel: Definition af differentiabilitet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31125" y="374349"/>
            <a:ext cx="3311400" cy="2281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31125" y="2891098"/>
            <a:ext cx="2554800" cy="2065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643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200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da" sz="1800">
                <a:solidFill>
                  <a:srgbClr val="CC0000"/>
                </a:solidFill>
              </a:rPr>
              <a:t>Lisbeth 2g MA: Modellering med f ’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088525"/>
            <a:ext cx="8520600" cy="3867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da" u="sng">
                <a:solidFill>
                  <a:schemeClr val="hlink"/>
                </a:solidFill>
                <a:hlinkClick r:id="rId3"/>
              </a:rPr>
              <a:t>Eksempel på elevarbejde: Illustration af eksamensopgave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41575" y="2656100"/>
            <a:ext cx="4951501" cy="23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3150" y="1613725"/>
            <a:ext cx="3411225" cy="165057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643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200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da" sz="1800">
                <a:solidFill>
                  <a:srgbClr val="CC0000"/>
                </a:solidFill>
              </a:rPr>
              <a:t>Lisbeth 2g MA: Modellering med f ’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088525"/>
            <a:ext cx="8520600" cy="3867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da" u="sng">
                <a:solidFill>
                  <a:schemeClr val="hlink"/>
                </a:solidFill>
                <a:hlinkClick r:id="rId3"/>
              </a:rPr>
              <a:t>Eksempel på elevarbejde: Illustration af eksamensopgave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09975" y="2181975"/>
            <a:ext cx="4310701" cy="2774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4200" y="1604100"/>
            <a:ext cx="4147400" cy="132115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